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4" r:id="rId17"/>
    <p:sldId id="273" r:id="rId18"/>
    <p:sldId id="276" r:id="rId19"/>
    <p:sldId id="277" r:id="rId20"/>
    <p:sldId id="275" r:id="rId21"/>
    <p:sldId id="278"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7656CCE-7D80-41DC-B91D-244E12FAE56F}">
          <p14:sldIdLst>
            <p14:sldId id="256"/>
            <p14:sldId id="257"/>
            <p14:sldId id="258"/>
            <p14:sldId id="259"/>
            <p14:sldId id="260"/>
            <p14:sldId id="263"/>
            <p14:sldId id="264"/>
            <p14:sldId id="265"/>
            <p14:sldId id="266"/>
            <p14:sldId id="267"/>
            <p14:sldId id="268"/>
            <p14:sldId id="269"/>
            <p14:sldId id="270"/>
            <p14:sldId id="271"/>
            <p14:sldId id="272"/>
            <p14:sldId id="274"/>
            <p14:sldId id="273"/>
            <p14:sldId id="276"/>
            <p14:sldId id="277"/>
            <p14:sldId id="275"/>
            <p14:sldId id="278"/>
            <p14:sldId id="280"/>
            <p14:sldId id="281"/>
            <p14:sldId id="282"/>
            <p14:sldId id="283"/>
            <p14:sldId id="284"/>
            <p14:sldId id="285"/>
            <p14:sldId id="286"/>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090" autoAdjust="0"/>
  </p:normalViewPr>
  <p:slideViewPr>
    <p:cSldViewPr snapToGrid="0">
      <p:cViewPr varScale="1">
        <p:scale>
          <a:sx n="73" d="100"/>
          <a:sy n="73"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D090DEE-1E6E-E282-C825-DA98D346A2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FB6D525-0E58-A46C-C4FE-6172DD80BB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1CFF8-C642-408F-BE00-102337F1C42A}" type="datetimeFigureOut">
              <a:rPr lang="fr-FR" smtClean="0"/>
              <a:t>22/03/2023</a:t>
            </a:fld>
            <a:endParaRPr lang="fr-FR"/>
          </a:p>
        </p:txBody>
      </p:sp>
      <p:sp>
        <p:nvSpPr>
          <p:cNvPr id="4" name="Espace réservé du pied de page 3">
            <a:extLst>
              <a:ext uri="{FF2B5EF4-FFF2-40B4-BE49-F238E27FC236}">
                <a16:creationId xmlns:a16="http://schemas.microsoft.com/office/drawing/2014/main" id="{A3C4B51B-0647-6FF4-3F57-61F5A9505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TIDIANE Barry</a:t>
            </a:r>
          </a:p>
        </p:txBody>
      </p:sp>
      <p:sp>
        <p:nvSpPr>
          <p:cNvPr id="5" name="Espace réservé du numéro de diapositive 4">
            <a:extLst>
              <a:ext uri="{FF2B5EF4-FFF2-40B4-BE49-F238E27FC236}">
                <a16:creationId xmlns:a16="http://schemas.microsoft.com/office/drawing/2014/main" id="{8C597465-188A-7C1D-2DD7-F13F12B6F7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D6EB02-D32B-42F0-B6B2-E297ED595874}" type="slidenum">
              <a:rPr lang="fr-FR" smtClean="0"/>
              <a:t>‹N°›</a:t>
            </a:fld>
            <a:endParaRPr lang="fr-FR"/>
          </a:p>
        </p:txBody>
      </p:sp>
    </p:spTree>
    <p:extLst>
      <p:ext uri="{BB962C8B-B14F-4D97-AF65-F5344CB8AC3E}">
        <p14:creationId xmlns:p14="http://schemas.microsoft.com/office/powerpoint/2010/main" val="259939821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334F8-94A1-4ADF-B5B9-777B5A9DE046}" type="datetimeFigureOut">
              <a:rPr lang="fr-FR" smtClean="0"/>
              <a:t>22/03/2023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TIDIANE Barry</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D5B42-53DC-4A60-B932-BFF7EFA766D2}" type="slidenum">
              <a:rPr lang="fr-FR" smtClean="0"/>
              <a:t>‹N°›</a:t>
            </a:fld>
            <a:endParaRPr lang="fr-FR"/>
          </a:p>
        </p:txBody>
      </p:sp>
    </p:spTree>
    <p:extLst>
      <p:ext uri="{BB962C8B-B14F-4D97-AF65-F5344CB8AC3E}">
        <p14:creationId xmlns:p14="http://schemas.microsoft.com/office/powerpoint/2010/main" val="34109569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444444"/>
                </a:solidFill>
                <a:effectLst/>
                <a:latin typeface="Ubuntu" panose="020B0604020202020204" pitchFamily="34" charset="0"/>
              </a:rPr>
              <a:t>Une valeur aberrante est une valeur extrême, anormalement différente de la distribution d’une variable. En d’autres termes, </a:t>
            </a:r>
            <a:r>
              <a:rPr lang="fr-FR" b="1" i="0" dirty="0">
                <a:solidFill>
                  <a:srgbClr val="444444"/>
                </a:solidFill>
                <a:effectLst/>
                <a:latin typeface="Ubuntu" panose="020B0604020202020204" pitchFamily="34" charset="0"/>
              </a:rPr>
              <a:t>la valeur de cette observation diffère grandement des autres valeurs de la même variable.</a:t>
            </a:r>
          </a:p>
          <a:p>
            <a:endParaRPr lang="fr-FR" b="1" i="0" dirty="0">
              <a:solidFill>
                <a:srgbClr val="444444"/>
              </a:solidFill>
              <a:effectLst/>
              <a:latin typeface="Ubuntu" panose="020B0604020202020204" pitchFamily="34" charset="0"/>
            </a:endParaRPr>
          </a:p>
          <a:p>
            <a:r>
              <a:rPr lang="fr-FR" b="0" i="0" dirty="0">
                <a:solidFill>
                  <a:srgbClr val="444444"/>
                </a:solidFill>
                <a:effectLst/>
                <a:latin typeface="Ubuntu" panose="020B0504030602030204" pitchFamily="34" charset="0"/>
              </a:rPr>
              <a:t>Plusieurs algorithmes de Machine Learning </a:t>
            </a:r>
            <a:r>
              <a:rPr lang="fr-FR" b="1" i="0" dirty="0">
                <a:solidFill>
                  <a:srgbClr val="444444"/>
                </a:solidFill>
                <a:effectLst/>
                <a:latin typeface="Ubuntu" panose="020B0504030602030204" pitchFamily="34" charset="0"/>
              </a:rPr>
              <a:t>sont sensibles aux données d’entrainement ainsi qu’ à leurs distributions</a:t>
            </a:r>
            <a:r>
              <a:rPr lang="fr-FR" b="0" i="0" dirty="0">
                <a:solidFill>
                  <a:srgbClr val="444444"/>
                </a:solidFill>
                <a:effectLst/>
                <a:latin typeface="Ubuntu" panose="020B0504030602030204" pitchFamily="34" charset="0"/>
              </a:rPr>
              <a:t>. Avoir des </a:t>
            </a:r>
            <a:r>
              <a:rPr lang="fr-FR" b="0" i="0" dirty="0" err="1">
                <a:solidFill>
                  <a:srgbClr val="444444"/>
                </a:solidFill>
                <a:effectLst/>
                <a:latin typeface="Ubuntu" panose="020B0504030602030204" pitchFamily="34" charset="0"/>
              </a:rPr>
              <a:t>O</a:t>
            </a:r>
            <a:r>
              <a:rPr lang="fr-FR" b="0" i="1" dirty="0" err="1">
                <a:solidFill>
                  <a:srgbClr val="444444"/>
                </a:solidFill>
                <a:effectLst/>
                <a:latin typeface="Ubuntu" panose="020B0504030602030204" pitchFamily="34" charset="0"/>
              </a:rPr>
              <a:t>utliers</a:t>
            </a:r>
            <a:r>
              <a:rPr lang="fr-FR" b="0" i="1" dirty="0">
                <a:solidFill>
                  <a:srgbClr val="444444"/>
                </a:solidFill>
                <a:effectLst/>
                <a:latin typeface="Ubuntu" panose="020B0504030602030204" pitchFamily="34" charset="0"/>
              </a:rPr>
              <a:t> dans Training Set </a:t>
            </a:r>
            <a:r>
              <a:rPr lang="fr-FR" b="0" i="0" dirty="0">
                <a:solidFill>
                  <a:srgbClr val="444444"/>
                </a:solidFill>
                <a:effectLst/>
                <a:latin typeface="Ubuntu" panose="020B0504030602030204" pitchFamily="34" charset="0"/>
              </a:rPr>
              <a:t>d’un algorithme de Machine Learning peut rendre la </a:t>
            </a:r>
            <a:r>
              <a:rPr lang="fr-FR" b="1" i="0" dirty="0">
                <a:solidFill>
                  <a:srgbClr val="444444"/>
                </a:solidFill>
                <a:effectLst/>
                <a:latin typeface="Ubuntu" panose="020B0504030602030204" pitchFamily="34" charset="0"/>
              </a:rPr>
              <a:t>phase d’entrainement plus longue</a:t>
            </a:r>
            <a:r>
              <a:rPr lang="fr-FR" b="0" i="0" dirty="0">
                <a:solidFill>
                  <a:srgbClr val="444444"/>
                </a:solidFill>
                <a:effectLst/>
                <a:latin typeface="Ubuntu" panose="020B0504030602030204" pitchFamily="34" charset="0"/>
              </a:rPr>
              <a:t>. Sans mentionner que l’apprentissage sera biaisé. Par conséquent,</a:t>
            </a:r>
            <a:r>
              <a:rPr lang="fr-FR" b="1" i="0" dirty="0">
                <a:solidFill>
                  <a:srgbClr val="444444"/>
                </a:solidFill>
                <a:effectLst/>
                <a:latin typeface="Ubuntu" panose="020B0504030602030204" pitchFamily="34" charset="0"/>
              </a:rPr>
              <a:t> le modèle prédictif produit ne sera pas performant, ou du moins, loin d’être optimal</a:t>
            </a:r>
            <a:r>
              <a:rPr lang="fr-FR" b="0" i="0" dirty="0">
                <a:solidFill>
                  <a:srgbClr val="444444"/>
                </a:solidFill>
                <a:effectLst/>
                <a:latin typeface="Ubuntu" panose="020B0504030602030204" pitchFamily="34" charset="0"/>
              </a:rPr>
              <a:t>.</a:t>
            </a:r>
            <a:endParaRPr lang="fr-FR" b="1" i="0" dirty="0">
              <a:solidFill>
                <a:srgbClr val="444444"/>
              </a:solidFill>
              <a:effectLst/>
              <a:latin typeface="Ubuntu" panose="020B0604020202020204" pitchFamily="34" charset="0"/>
            </a:endParaRPr>
          </a:p>
          <a:p>
            <a:endParaRPr lang="fr-FR" b="1" i="0" dirty="0">
              <a:solidFill>
                <a:srgbClr val="444444"/>
              </a:solidFill>
              <a:effectLst/>
              <a:latin typeface="Ubuntu" panose="020B0604020202020204" pitchFamily="34" charset="0"/>
            </a:endParaRPr>
          </a:p>
          <a:p>
            <a:r>
              <a:rPr lang="fr-FR" b="0" i="0" dirty="0">
                <a:solidFill>
                  <a:srgbClr val="444444"/>
                </a:solidFill>
                <a:effectLst/>
                <a:latin typeface="Ubuntu" panose="020B0504030602030204" pitchFamily="34" charset="0"/>
              </a:rPr>
              <a:t> Détecter ses </a:t>
            </a:r>
            <a:r>
              <a:rPr lang="fr-FR" b="0" i="0" dirty="0" err="1">
                <a:solidFill>
                  <a:srgbClr val="444444"/>
                </a:solidFill>
                <a:effectLst/>
                <a:latin typeface="Ubuntu" panose="020B0504030602030204" pitchFamily="34" charset="0"/>
              </a:rPr>
              <a:t>Outliers</a:t>
            </a:r>
            <a:r>
              <a:rPr lang="fr-FR" b="0" i="0" dirty="0">
                <a:solidFill>
                  <a:srgbClr val="444444"/>
                </a:solidFill>
                <a:effectLst/>
                <a:latin typeface="Ubuntu" panose="020B0504030602030204" pitchFamily="34" charset="0"/>
              </a:rPr>
              <a:t> nous permettra de faire des suppositions plus aguerries.</a:t>
            </a:r>
            <a:endParaRPr lang="fr-FR" b="1" i="0" dirty="0">
              <a:solidFill>
                <a:srgbClr val="444444"/>
              </a:solidFill>
              <a:effectLst/>
              <a:latin typeface="Ubuntu" panose="020B0604020202020204" pitchFamily="34" charset="0"/>
            </a:endParaRPr>
          </a:p>
          <a:p>
            <a:endParaRPr lang="fr-FR" dirty="0"/>
          </a:p>
        </p:txBody>
      </p:sp>
    </p:spTree>
    <p:extLst>
      <p:ext uri="{BB962C8B-B14F-4D97-AF65-F5344CB8AC3E}">
        <p14:creationId xmlns:p14="http://schemas.microsoft.com/office/powerpoint/2010/main" val="1281513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D1D5DB"/>
                </a:solidFill>
                <a:effectLst/>
                <a:latin typeface="Söhne"/>
              </a:rPr>
              <a:t>L'ANOVA (Analyse de Variance) est une méthode statistique utilisée pour comparer les moyennes de trois groupes ou plus. Lorsqu'une ANOVA est effectuée, il est important de comprendre comment interpréter les résultats. Voici quelques éléments clés à prendre en compte lors de l'interprétation des résultats d'une ANOVA :</a:t>
            </a:r>
          </a:p>
          <a:p>
            <a:pPr algn="l">
              <a:buFont typeface="Arial" panose="020B0604020202020204" pitchFamily="34" charset="0"/>
              <a:buChar char="•"/>
            </a:pPr>
            <a:r>
              <a:rPr lang="fr-FR" b="0" i="0" dirty="0">
                <a:solidFill>
                  <a:srgbClr val="D1D5DB"/>
                </a:solidFill>
                <a:effectLst/>
                <a:latin typeface="Söhne"/>
              </a:rPr>
              <a:t>La valeur p : La valeur p indique la probabilité d'obtenir des résultats aussi extrêmes que ceux observés si l'hypothèse nulle (pas de différence significative entre les groupes) est vraie. Si la valeur p est inférieure au seuil de signification (généralement 0,05), on peut rejeter l'hypothèse nulle et conclure qu'il y a une différence significative entre les groupes.</a:t>
            </a:r>
          </a:p>
          <a:p>
            <a:pPr algn="l">
              <a:buFont typeface="Arial" panose="020B0604020202020204" pitchFamily="34" charset="0"/>
              <a:buChar char="•"/>
            </a:pPr>
            <a:r>
              <a:rPr lang="fr-FR" b="0" i="0" dirty="0">
                <a:solidFill>
                  <a:srgbClr val="D1D5DB"/>
                </a:solidFill>
                <a:effectLst/>
                <a:latin typeface="Söhne"/>
              </a:rPr>
              <a:t>Le test F : Le test F est le test statistique utilisé dans l'ANOVA pour évaluer la variance entre les groupes par rapport à la variance au sein des groupes. Plus le test F est élevé, plus la variance entre les groupes est grande par rapport à la variance au sein des groupes.</a:t>
            </a:r>
          </a:p>
          <a:p>
            <a:pPr algn="l">
              <a:buFont typeface="Arial" panose="020B0604020202020204" pitchFamily="34" charset="0"/>
              <a:buChar char="•"/>
            </a:pPr>
            <a:r>
              <a:rPr lang="fr-FR" b="0" i="0" dirty="0">
                <a:solidFill>
                  <a:srgbClr val="D1D5DB"/>
                </a:solidFill>
                <a:effectLst/>
                <a:latin typeface="Söhne"/>
              </a:rPr>
              <a:t>Les moyennes et les écarts-types : Les moyennes et les écarts-types de chaque groupe sont également présentés dans les résultats de l'ANOVA. Ces statistiques fournissent des informations sur la tendance centrale et la dispersion des données pour chaque groupe.</a:t>
            </a:r>
          </a:p>
          <a:p>
            <a:pPr algn="l">
              <a:buFont typeface="Arial" panose="020B0604020202020204" pitchFamily="34" charset="0"/>
              <a:buChar char="•"/>
            </a:pPr>
            <a:r>
              <a:rPr lang="fr-FR" b="0" i="0" dirty="0">
                <a:solidFill>
                  <a:srgbClr val="D1D5DB"/>
                </a:solidFill>
                <a:effectLst/>
                <a:latin typeface="Söhne"/>
              </a:rPr>
              <a:t>La taille de l'effet : La taille de l'effet mesure la différence entre les moyennes des groupes en termes d'écarts-types. Elle est souvent présentée sous la forme d'un coefficient de </a:t>
            </a:r>
            <a:r>
              <a:rPr lang="fr-FR" b="0" i="0" dirty="0" err="1">
                <a:solidFill>
                  <a:srgbClr val="D1D5DB"/>
                </a:solidFill>
                <a:effectLst/>
                <a:latin typeface="Söhne"/>
              </a:rPr>
              <a:t>Cohen's</a:t>
            </a:r>
            <a:r>
              <a:rPr lang="fr-FR" b="0" i="0" dirty="0">
                <a:solidFill>
                  <a:srgbClr val="D1D5DB"/>
                </a:solidFill>
                <a:effectLst/>
                <a:latin typeface="Söhne"/>
              </a:rPr>
              <a:t> d. Plus la taille de l'effet est grande, plus la différence entre les groupes est importante.</a:t>
            </a:r>
          </a:p>
          <a:p>
            <a:pPr algn="l"/>
            <a:r>
              <a:rPr lang="fr-FR" b="0" i="0" dirty="0">
                <a:solidFill>
                  <a:srgbClr val="D1D5DB"/>
                </a:solidFill>
                <a:effectLst/>
                <a:latin typeface="Söhne"/>
              </a:rPr>
              <a:t>En résumé, lors de l'interprétation des résultats d'une ANOVA, il est important de prendre en compte la valeur p, le test F, les moyennes et les écarts-types, ainsi que la taille de l'effet. Ces statistiques peuvent aider à déterminer s'il existe une différence significative entre les groupes et la magnitude de cette différence.</a:t>
            </a:r>
          </a:p>
          <a:p>
            <a:pPr algn="l"/>
            <a:endParaRPr lang="fr-FR" b="0" i="0" dirty="0">
              <a:solidFill>
                <a:srgbClr val="D1D5DB"/>
              </a:solidFill>
              <a:effectLst/>
              <a:latin typeface="Söhne"/>
            </a:endParaRPr>
          </a:p>
          <a:p>
            <a:pPr algn="l"/>
            <a:r>
              <a:rPr lang="fr-FR" b="0" i="0" dirty="0">
                <a:solidFill>
                  <a:srgbClr val="000000"/>
                </a:solidFill>
                <a:effectLst/>
                <a:latin typeface="Helvetica Neue"/>
              </a:rPr>
              <a:t>Le résultat de la taille de l'effet de la variable "</a:t>
            </a:r>
            <a:r>
              <a:rPr lang="fr-FR" b="0" i="0" dirty="0" err="1">
                <a:solidFill>
                  <a:srgbClr val="000000"/>
                </a:solidFill>
                <a:effectLst/>
                <a:latin typeface="Helvetica Neue"/>
              </a:rPr>
              <a:t>nutrition_grade_fr</a:t>
            </a:r>
            <a:r>
              <a:rPr lang="fr-FR" b="0" i="0" dirty="0">
                <a:solidFill>
                  <a:srgbClr val="000000"/>
                </a:solidFill>
                <a:effectLst/>
                <a:latin typeface="Helvetica Neue"/>
              </a:rPr>
              <a:t>" sur l'ensemble des variables est petite(très inférieur à 1), ce qui indique que le </a:t>
            </a:r>
            <a:r>
              <a:rPr lang="fr-FR" b="0" i="0" dirty="0" err="1">
                <a:solidFill>
                  <a:srgbClr val="000000"/>
                </a:solidFill>
                <a:effectLst/>
                <a:latin typeface="Helvetica Neue"/>
              </a:rPr>
              <a:t>NutritionGrade</a:t>
            </a:r>
            <a:r>
              <a:rPr lang="fr-FR" b="0" i="0" dirty="0">
                <a:solidFill>
                  <a:srgbClr val="000000"/>
                </a:solidFill>
                <a:effectLst/>
                <a:latin typeface="Helvetica Neue"/>
              </a:rPr>
              <a:t> n'a pas d'impact important sur ces variables</a:t>
            </a:r>
          </a:p>
          <a:p>
            <a:pPr algn="l"/>
            <a:endParaRPr lang="fr-FR" b="0" i="0" dirty="0">
              <a:solidFill>
                <a:srgbClr val="000000"/>
              </a:solidFill>
              <a:effectLst/>
              <a:latin typeface="Helvetica Neue"/>
            </a:endParaRPr>
          </a:p>
          <a:p>
            <a:pPr algn="l"/>
            <a:r>
              <a:rPr lang="fr-FR" b="0" i="0" dirty="0">
                <a:solidFill>
                  <a:srgbClr val="D1D5DB"/>
                </a:solidFill>
                <a:effectLst/>
                <a:latin typeface="Söhne"/>
              </a:rPr>
              <a:t>En conclusion, l'ANOVA est une technique statistique utile pour comparer plusieurs groupes et identifier les sources de variation significatives. </a:t>
            </a:r>
            <a:r>
              <a:rPr lang="fr-FR" b="0" i="0">
                <a:solidFill>
                  <a:srgbClr val="D1D5DB"/>
                </a:solidFill>
                <a:effectLst/>
                <a:latin typeface="Söhne"/>
              </a:rPr>
              <a:t>Cependant, comme pour toute méthode statistique, elle a des limites et des hypothèses qui doivent être prises en compte lors de son utilisation.</a:t>
            </a:r>
            <a:endParaRPr lang="fr-FR" b="0" i="0" dirty="0">
              <a:solidFill>
                <a:srgbClr val="D1D5DB"/>
              </a:solidFill>
              <a:effectLst/>
              <a:latin typeface="Söhne"/>
            </a:endParaRPr>
          </a:p>
          <a:p>
            <a:endParaRPr lang="fr-FR" dirty="0"/>
          </a:p>
        </p:txBody>
      </p:sp>
    </p:spTree>
    <p:extLst>
      <p:ext uri="{BB962C8B-B14F-4D97-AF65-F5344CB8AC3E}">
        <p14:creationId xmlns:p14="http://schemas.microsoft.com/office/powerpoint/2010/main" val="339308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47090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0" i="0" dirty="0">
                <a:solidFill>
                  <a:srgbClr val="292929"/>
                </a:solidFill>
                <a:effectLst/>
                <a:latin typeface="source-serif-pro"/>
              </a:rPr>
              <a:t>Suppression de lignes avec des valeurs manquantes</a:t>
            </a:r>
          </a:p>
          <a:p>
            <a:pPr algn="l">
              <a:buFont typeface="+mj-lt"/>
              <a:buAutoNum type="arabicPeriod"/>
            </a:pPr>
            <a:r>
              <a:rPr lang="fr-FR" b="0" i="0" dirty="0">
                <a:solidFill>
                  <a:srgbClr val="292929"/>
                </a:solidFill>
                <a:effectLst/>
                <a:latin typeface="source-serif-pro"/>
              </a:rPr>
              <a:t>Imputer les valeurs manquantes pour la variable continue</a:t>
            </a:r>
          </a:p>
          <a:p>
            <a:pPr algn="l">
              <a:buFont typeface="+mj-lt"/>
              <a:buAutoNum type="arabicPeriod"/>
            </a:pPr>
            <a:r>
              <a:rPr lang="fr-FR" b="0" i="0" dirty="0">
                <a:solidFill>
                  <a:srgbClr val="292929"/>
                </a:solidFill>
                <a:effectLst/>
                <a:latin typeface="source-serif-pro"/>
              </a:rPr>
              <a:t>Imputer les valeurs manquantes pour la variable catégorielle</a:t>
            </a:r>
          </a:p>
          <a:p>
            <a:pPr algn="l">
              <a:buFont typeface="+mj-lt"/>
              <a:buAutoNum type="arabicPeriod"/>
            </a:pPr>
            <a:r>
              <a:rPr lang="fr-FR" b="0" i="0" dirty="0">
                <a:solidFill>
                  <a:srgbClr val="292929"/>
                </a:solidFill>
                <a:effectLst/>
                <a:latin typeface="source-serif-pro"/>
              </a:rPr>
              <a:t>Autres méthodes d'imputation</a:t>
            </a:r>
          </a:p>
          <a:p>
            <a:pPr algn="l">
              <a:buFont typeface="+mj-lt"/>
              <a:buAutoNum type="arabicPeriod"/>
            </a:pPr>
            <a:r>
              <a:rPr lang="fr-FR" b="0" i="0" dirty="0">
                <a:solidFill>
                  <a:srgbClr val="292929"/>
                </a:solidFill>
                <a:effectLst/>
                <a:latin typeface="source-serif-pro"/>
              </a:rPr>
              <a:t>Utilisation d'algorithmes prenant en charge les valeurs manquantes</a:t>
            </a:r>
          </a:p>
          <a:p>
            <a:pPr algn="l">
              <a:buFont typeface="+mj-lt"/>
              <a:buAutoNum type="arabicPeriod"/>
            </a:pPr>
            <a:r>
              <a:rPr lang="fr-FR" b="0" i="0" dirty="0">
                <a:solidFill>
                  <a:srgbClr val="292929"/>
                </a:solidFill>
                <a:effectLst/>
                <a:latin typeface="source-serif-pro"/>
              </a:rPr>
              <a:t>Prédiction des valeurs manquantes</a:t>
            </a:r>
          </a:p>
          <a:p>
            <a:pPr algn="l">
              <a:buFont typeface="+mj-lt"/>
              <a:buAutoNum type="arabicPeriod"/>
            </a:pPr>
            <a:r>
              <a:rPr lang="fr-FR" b="0" i="0" dirty="0">
                <a:solidFill>
                  <a:srgbClr val="292929"/>
                </a:solidFill>
                <a:effectLst/>
                <a:latin typeface="source-serif-pro"/>
              </a:rPr>
              <a:t>Imputation à l'aide de la bibliothèque d'apprentissage en profondeur — </a:t>
            </a:r>
            <a:r>
              <a:rPr lang="fr-FR" b="0" i="0" dirty="0" err="1">
                <a:solidFill>
                  <a:srgbClr val="292929"/>
                </a:solidFill>
                <a:effectLst/>
                <a:latin typeface="source-serif-pro"/>
              </a:rPr>
              <a:t>Datawig</a:t>
            </a:r>
            <a:endParaRPr lang="fr-FR" b="0" i="0" dirty="0">
              <a:solidFill>
                <a:srgbClr val="292929"/>
              </a:solidFill>
              <a:effectLst/>
              <a:latin typeface="source-serif-pro"/>
            </a:endParaRPr>
          </a:p>
          <a:p>
            <a:endParaRPr lang="fr-FR" dirty="0"/>
          </a:p>
        </p:txBody>
      </p:sp>
    </p:spTree>
    <p:extLst>
      <p:ext uri="{BB962C8B-B14F-4D97-AF65-F5344CB8AC3E}">
        <p14:creationId xmlns:p14="http://schemas.microsoft.com/office/powerpoint/2010/main" val="318075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DDEE1"/>
                </a:solidFill>
                <a:effectLst/>
                <a:latin typeface="arial" panose="020B0604020202020204" pitchFamily="34" charset="0"/>
              </a:rPr>
              <a:t>L'analyse univariée </a:t>
            </a:r>
            <a:r>
              <a:rPr lang="fr-FR" b="1" i="0" dirty="0">
                <a:solidFill>
                  <a:srgbClr val="DDDEE1"/>
                </a:solidFill>
                <a:effectLst/>
                <a:latin typeface="arial" panose="020B0604020202020204" pitchFamily="34" charset="0"/>
              </a:rPr>
              <a:t>a pour but de décrire et mesurer la répartition des valeurs que peut prendre une variable</a:t>
            </a:r>
            <a:r>
              <a:rPr lang="fr-FR" b="0" i="0" dirty="0">
                <a:solidFill>
                  <a:srgbClr val="DDDEE1"/>
                </a:solidFill>
                <a:effectLst/>
                <a:latin typeface="arial" panose="020B0604020202020204" pitchFamily="34" charset="0"/>
              </a:rPr>
              <a:t>.</a:t>
            </a:r>
            <a:endParaRPr lang="fr-FR" dirty="0"/>
          </a:p>
        </p:txBody>
      </p:sp>
    </p:spTree>
    <p:extLst>
      <p:ext uri="{BB962C8B-B14F-4D97-AF65-F5344CB8AC3E}">
        <p14:creationId xmlns:p14="http://schemas.microsoft.com/office/powerpoint/2010/main" val="3000872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DDEE1"/>
                </a:solidFill>
                <a:effectLst/>
                <a:latin typeface="arial" panose="020B0604020202020204" pitchFamily="34" charset="0"/>
              </a:rPr>
              <a:t>L'analyse bivariée , comme son nom l'indique, a pour objectif d'analyser le lien qui peut exister entre deux variables</a:t>
            </a:r>
            <a:endParaRPr lang="fr-FR" dirty="0"/>
          </a:p>
        </p:txBody>
      </p:sp>
    </p:spTree>
    <p:extLst>
      <p:ext uri="{BB962C8B-B14F-4D97-AF65-F5344CB8AC3E}">
        <p14:creationId xmlns:p14="http://schemas.microsoft.com/office/powerpoint/2010/main" val="397205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La méthode r de Pearson est une technique statistique utilisée pour mesurer la force et la direction de la relation linéaire entre deux variables continues</a:t>
            </a:r>
          </a:p>
          <a:p>
            <a:endParaRPr lang="fr-FR" b="0" i="0" dirty="0">
              <a:solidFill>
                <a:srgbClr val="D1D5DB"/>
              </a:solidFill>
              <a:effectLst/>
              <a:latin typeface="Söhne"/>
            </a:endParaRPr>
          </a:p>
          <a:p>
            <a:r>
              <a:rPr lang="fr-FR" b="0" i="0">
                <a:solidFill>
                  <a:srgbClr val="D1D5DB"/>
                </a:solidFill>
                <a:effectLst/>
                <a:latin typeface="Söhne"/>
              </a:rPr>
              <a:t>Le coefficient de corrélation de Pearson, noté r, est une mesure de la relation linéaire entre deux variables.</a:t>
            </a:r>
            <a:endParaRPr lang="fr-FR" dirty="0"/>
          </a:p>
        </p:txBody>
      </p:sp>
    </p:spTree>
    <p:extLst>
      <p:ext uri="{BB962C8B-B14F-4D97-AF65-F5344CB8AC3E}">
        <p14:creationId xmlns:p14="http://schemas.microsoft.com/office/powerpoint/2010/main" val="890181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E3E3E"/>
                </a:solidFill>
                <a:effectLst/>
                <a:latin typeface="Arial" panose="020B0604020202020204" pitchFamily="34" charset="0"/>
              </a:rPr>
              <a:t>L’analyse multivariée regroupe les méthodes statistiques qui s’attachent à l’observation et au traitement simultané de plusieurs variables statistiques en vue d’en dégager une information synthétique pertinente.</a:t>
            </a:r>
            <a:endParaRPr lang="fr-FR" dirty="0"/>
          </a:p>
        </p:txBody>
      </p:sp>
    </p:spTree>
    <p:extLst>
      <p:ext uri="{BB962C8B-B14F-4D97-AF65-F5344CB8AC3E}">
        <p14:creationId xmlns:p14="http://schemas.microsoft.com/office/powerpoint/2010/main" val="90417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Segoe UI" panose="020B0502040204020203" pitchFamily="34" charset="0"/>
                <a:ea typeface="Calibri" panose="020F0502020204030204" pitchFamily="34" charset="0"/>
              </a:rPr>
              <a:t>L'Analyse en Composantes Principales (ACP) est une technique d'analyse multivariée utilisée pour réduire la dimensionnalité de données complexes et pour identifier les relations cachées entre les variables</a:t>
            </a:r>
            <a:endParaRPr lang="fr-FR" dirty="0"/>
          </a:p>
        </p:txBody>
      </p:sp>
    </p:spTree>
    <p:extLst>
      <p:ext uri="{BB962C8B-B14F-4D97-AF65-F5344CB8AC3E}">
        <p14:creationId xmlns:p14="http://schemas.microsoft.com/office/powerpoint/2010/main" val="393935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ea typeface="Times New Roman" panose="02020603050405020304" pitchFamily="18" charset="0"/>
                <a:cs typeface="Times New Roman" panose="02020603050405020304" pitchFamily="18" charset="0"/>
              </a:rPr>
              <a:t>Le cercle des corrélations est un outil graphique utilisé en analyse en composantes principales (ACP) pour représenter la corrélation entre les variables d'un ensemble de données multidimensionnelles. Il permet de visualiser les relations entre les variables et les axes principaux de l'ACP.</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29934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F30EC8-9D3D-C15D-E370-AB23302F2C8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C41D972-94EC-D900-9C53-86A966C88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76C2688-05E4-4D49-EA3D-C453D0D68408}"/>
              </a:ext>
            </a:extLst>
          </p:cNvPr>
          <p:cNvSpPr>
            <a:spLocks noGrp="1"/>
          </p:cNvSpPr>
          <p:nvPr>
            <p:ph type="dt" sz="half" idx="10"/>
          </p:nvPr>
        </p:nvSpPr>
        <p:spPr/>
        <p:txBody>
          <a:bodyPr/>
          <a:lstStyle/>
          <a:p>
            <a:fld id="{C8795F6D-747C-4192-97A3-E165C450A236}" type="datetime1">
              <a:rPr lang="fr-FR" smtClean="0"/>
              <a:t>22/03/2023</a:t>
            </a:fld>
            <a:endParaRPr lang="fr-FR"/>
          </a:p>
        </p:txBody>
      </p:sp>
      <p:sp>
        <p:nvSpPr>
          <p:cNvPr id="5" name="Espace réservé du pied de page 4">
            <a:extLst>
              <a:ext uri="{FF2B5EF4-FFF2-40B4-BE49-F238E27FC236}">
                <a16:creationId xmlns:a16="http://schemas.microsoft.com/office/drawing/2014/main" id="{2CA2658C-EA98-0795-6254-D708398FFA79}"/>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D446D56B-7855-AEA4-3FC2-986CD0648987}"/>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2764374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03CB1F-3819-D8F4-CD4E-A103420D03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9838760-2C85-DB6E-EA4C-DB90F8B39C2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87100C8-8858-D5FF-8C7A-065CB146027E}"/>
              </a:ext>
            </a:extLst>
          </p:cNvPr>
          <p:cNvSpPr>
            <a:spLocks noGrp="1"/>
          </p:cNvSpPr>
          <p:nvPr>
            <p:ph type="dt" sz="half" idx="10"/>
          </p:nvPr>
        </p:nvSpPr>
        <p:spPr/>
        <p:txBody>
          <a:bodyPr/>
          <a:lstStyle/>
          <a:p>
            <a:fld id="{86800852-F83C-4531-9433-C6C12724FBBE}" type="datetime1">
              <a:rPr lang="fr-FR" smtClean="0"/>
              <a:t>22/03/2023</a:t>
            </a:fld>
            <a:endParaRPr lang="fr-FR"/>
          </a:p>
        </p:txBody>
      </p:sp>
      <p:sp>
        <p:nvSpPr>
          <p:cNvPr id="5" name="Espace réservé du pied de page 4">
            <a:extLst>
              <a:ext uri="{FF2B5EF4-FFF2-40B4-BE49-F238E27FC236}">
                <a16:creationId xmlns:a16="http://schemas.microsoft.com/office/drawing/2014/main" id="{F9510E38-EC89-1DA6-BA28-99C88C7FE54F}"/>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625AB3E4-4FA5-C752-02A2-632F84D5DC04}"/>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333054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EEDDB5A-4298-FAA9-9B60-054C9A0E229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DC7F243-8D65-1666-1AD1-8753DD4B5DA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05A77C2-F5B7-6FF1-A456-7D2CFB725D52}"/>
              </a:ext>
            </a:extLst>
          </p:cNvPr>
          <p:cNvSpPr>
            <a:spLocks noGrp="1"/>
          </p:cNvSpPr>
          <p:nvPr>
            <p:ph type="dt" sz="half" idx="10"/>
          </p:nvPr>
        </p:nvSpPr>
        <p:spPr/>
        <p:txBody>
          <a:bodyPr/>
          <a:lstStyle/>
          <a:p>
            <a:fld id="{85E562F7-1A02-47C6-8A06-124A49072F26}" type="datetime1">
              <a:rPr lang="fr-FR" smtClean="0"/>
              <a:t>22/03/2023</a:t>
            </a:fld>
            <a:endParaRPr lang="fr-FR"/>
          </a:p>
        </p:txBody>
      </p:sp>
      <p:sp>
        <p:nvSpPr>
          <p:cNvPr id="5" name="Espace réservé du pied de page 4">
            <a:extLst>
              <a:ext uri="{FF2B5EF4-FFF2-40B4-BE49-F238E27FC236}">
                <a16:creationId xmlns:a16="http://schemas.microsoft.com/office/drawing/2014/main" id="{05050A1C-43DE-88C9-54DE-8D8B8F1EC889}"/>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F491DA46-556F-02DC-769C-5AE1A45C632B}"/>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1434213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16E925-5C77-E1B5-B29E-3A899BACF4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F814E20-E1B1-875D-ADAA-F4A91B5116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E7C8F52-2F6D-02F7-C3F7-3DAABB496D1E}"/>
              </a:ext>
            </a:extLst>
          </p:cNvPr>
          <p:cNvSpPr>
            <a:spLocks noGrp="1"/>
          </p:cNvSpPr>
          <p:nvPr>
            <p:ph type="dt" sz="half" idx="10"/>
          </p:nvPr>
        </p:nvSpPr>
        <p:spPr/>
        <p:txBody>
          <a:bodyPr/>
          <a:lstStyle/>
          <a:p>
            <a:fld id="{94ACF173-77F7-4944-B04A-6E6A55F98FAE}" type="datetime1">
              <a:rPr lang="fr-FR" smtClean="0"/>
              <a:t>22/03/2023</a:t>
            </a:fld>
            <a:endParaRPr lang="fr-FR"/>
          </a:p>
        </p:txBody>
      </p:sp>
      <p:sp>
        <p:nvSpPr>
          <p:cNvPr id="5" name="Espace réservé du pied de page 4">
            <a:extLst>
              <a:ext uri="{FF2B5EF4-FFF2-40B4-BE49-F238E27FC236}">
                <a16:creationId xmlns:a16="http://schemas.microsoft.com/office/drawing/2014/main" id="{F10C664E-31BD-D8D4-3928-C701BC85DED1}"/>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226B5BD8-9114-E470-76ED-8F3C602E823E}"/>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124368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A9C7A2-514C-4E3C-69E4-1A0483A139A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88F34FC-791E-6B9D-07F3-DCED056DBD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8384A3B-9E10-3FEE-7A93-77BADD01D985}"/>
              </a:ext>
            </a:extLst>
          </p:cNvPr>
          <p:cNvSpPr>
            <a:spLocks noGrp="1"/>
          </p:cNvSpPr>
          <p:nvPr>
            <p:ph type="dt" sz="half" idx="10"/>
          </p:nvPr>
        </p:nvSpPr>
        <p:spPr/>
        <p:txBody>
          <a:bodyPr/>
          <a:lstStyle/>
          <a:p>
            <a:fld id="{5218CABF-AB8F-448B-B8E1-0C65FEEE22F7}" type="datetime1">
              <a:rPr lang="fr-FR" smtClean="0"/>
              <a:t>22/03/2023</a:t>
            </a:fld>
            <a:endParaRPr lang="fr-FR"/>
          </a:p>
        </p:txBody>
      </p:sp>
      <p:sp>
        <p:nvSpPr>
          <p:cNvPr id="5" name="Espace réservé du pied de page 4">
            <a:extLst>
              <a:ext uri="{FF2B5EF4-FFF2-40B4-BE49-F238E27FC236}">
                <a16:creationId xmlns:a16="http://schemas.microsoft.com/office/drawing/2014/main" id="{1E2C4E6E-AC81-C4F0-A804-7481514B848F}"/>
              </a:ext>
            </a:extLst>
          </p:cNvPr>
          <p:cNvSpPr>
            <a:spLocks noGrp="1"/>
          </p:cNvSpPr>
          <p:nvPr>
            <p:ph type="ftr" sz="quarter" idx="11"/>
          </p:nvPr>
        </p:nvSpPr>
        <p:spPr/>
        <p:txBody>
          <a:bodyPr/>
          <a:lstStyle/>
          <a:p>
            <a:r>
              <a:rPr lang="fr-FR"/>
              <a:t>TIDIANE Barry</a:t>
            </a:r>
          </a:p>
        </p:txBody>
      </p:sp>
      <p:sp>
        <p:nvSpPr>
          <p:cNvPr id="6" name="Espace réservé du numéro de diapositive 5">
            <a:extLst>
              <a:ext uri="{FF2B5EF4-FFF2-40B4-BE49-F238E27FC236}">
                <a16:creationId xmlns:a16="http://schemas.microsoft.com/office/drawing/2014/main" id="{C6357C45-8033-88C8-20E2-2319A573026F}"/>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34164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9606AF-56A7-A75E-509C-427AA44C8E1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9975894-A198-11BD-346B-8B0617D094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60ECC38-5FAC-8FD0-32D8-6A02705C608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54D24BD-C46A-9762-09A0-00EA586DCA35}"/>
              </a:ext>
            </a:extLst>
          </p:cNvPr>
          <p:cNvSpPr>
            <a:spLocks noGrp="1"/>
          </p:cNvSpPr>
          <p:nvPr>
            <p:ph type="dt" sz="half" idx="10"/>
          </p:nvPr>
        </p:nvSpPr>
        <p:spPr/>
        <p:txBody>
          <a:bodyPr/>
          <a:lstStyle/>
          <a:p>
            <a:fld id="{11FB6802-E3F8-4705-8A70-61E761A75547}" type="datetime1">
              <a:rPr lang="fr-FR" smtClean="0"/>
              <a:t>22/03/2023</a:t>
            </a:fld>
            <a:endParaRPr lang="fr-FR"/>
          </a:p>
        </p:txBody>
      </p:sp>
      <p:sp>
        <p:nvSpPr>
          <p:cNvPr id="6" name="Espace réservé du pied de page 5">
            <a:extLst>
              <a:ext uri="{FF2B5EF4-FFF2-40B4-BE49-F238E27FC236}">
                <a16:creationId xmlns:a16="http://schemas.microsoft.com/office/drawing/2014/main" id="{0EF58E23-AC1E-69A0-0CE1-8C558E905A0E}"/>
              </a:ext>
            </a:extLst>
          </p:cNvPr>
          <p:cNvSpPr>
            <a:spLocks noGrp="1"/>
          </p:cNvSpPr>
          <p:nvPr>
            <p:ph type="ftr" sz="quarter" idx="11"/>
          </p:nvPr>
        </p:nvSpPr>
        <p:spPr/>
        <p:txBody>
          <a:bodyPr/>
          <a:lstStyle/>
          <a:p>
            <a:r>
              <a:rPr lang="fr-FR"/>
              <a:t>TIDIANE Barry</a:t>
            </a:r>
          </a:p>
        </p:txBody>
      </p:sp>
      <p:sp>
        <p:nvSpPr>
          <p:cNvPr id="7" name="Espace réservé du numéro de diapositive 6">
            <a:extLst>
              <a:ext uri="{FF2B5EF4-FFF2-40B4-BE49-F238E27FC236}">
                <a16:creationId xmlns:a16="http://schemas.microsoft.com/office/drawing/2014/main" id="{4C1C78A9-67C7-5657-73AC-2EC39B9A23CB}"/>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1918068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28A2A2-9361-2A59-13F8-80D74963BC9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B0B8F27-3BCD-8827-CFEE-EB5866612B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A43EE9-E748-F868-C822-9D56FCAA848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D59A75C-5953-B1BB-8B0B-A3371466F5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7645E35-F015-9C23-0D84-CD700D7D298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E9BAC50-823E-0186-AEB9-0C5DDDF2B725}"/>
              </a:ext>
            </a:extLst>
          </p:cNvPr>
          <p:cNvSpPr>
            <a:spLocks noGrp="1"/>
          </p:cNvSpPr>
          <p:nvPr>
            <p:ph type="dt" sz="half" idx="10"/>
          </p:nvPr>
        </p:nvSpPr>
        <p:spPr/>
        <p:txBody>
          <a:bodyPr/>
          <a:lstStyle/>
          <a:p>
            <a:fld id="{75AB5290-4453-49BC-B383-B4E7DA3561E4}" type="datetime1">
              <a:rPr lang="fr-FR" smtClean="0"/>
              <a:t>22/03/2023</a:t>
            </a:fld>
            <a:endParaRPr lang="fr-FR"/>
          </a:p>
        </p:txBody>
      </p:sp>
      <p:sp>
        <p:nvSpPr>
          <p:cNvPr id="8" name="Espace réservé du pied de page 7">
            <a:extLst>
              <a:ext uri="{FF2B5EF4-FFF2-40B4-BE49-F238E27FC236}">
                <a16:creationId xmlns:a16="http://schemas.microsoft.com/office/drawing/2014/main" id="{4279BD9F-F10E-D5F1-129F-C8AB4C3F7B5C}"/>
              </a:ext>
            </a:extLst>
          </p:cNvPr>
          <p:cNvSpPr>
            <a:spLocks noGrp="1"/>
          </p:cNvSpPr>
          <p:nvPr>
            <p:ph type="ftr" sz="quarter" idx="11"/>
          </p:nvPr>
        </p:nvSpPr>
        <p:spPr/>
        <p:txBody>
          <a:bodyPr/>
          <a:lstStyle/>
          <a:p>
            <a:r>
              <a:rPr lang="fr-FR"/>
              <a:t>TIDIANE Barry</a:t>
            </a:r>
          </a:p>
        </p:txBody>
      </p:sp>
      <p:sp>
        <p:nvSpPr>
          <p:cNvPr id="9" name="Espace réservé du numéro de diapositive 8">
            <a:extLst>
              <a:ext uri="{FF2B5EF4-FFF2-40B4-BE49-F238E27FC236}">
                <a16:creationId xmlns:a16="http://schemas.microsoft.com/office/drawing/2014/main" id="{0291B167-FAB8-F73B-BF21-9ADD05AE69E2}"/>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2294607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BE2C07-599C-385B-56F9-F348E9043E0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2B13309-A7AD-4FAB-FDD3-5405B2C9D685}"/>
              </a:ext>
            </a:extLst>
          </p:cNvPr>
          <p:cNvSpPr>
            <a:spLocks noGrp="1"/>
          </p:cNvSpPr>
          <p:nvPr>
            <p:ph type="dt" sz="half" idx="10"/>
          </p:nvPr>
        </p:nvSpPr>
        <p:spPr/>
        <p:txBody>
          <a:bodyPr/>
          <a:lstStyle/>
          <a:p>
            <a:fld id="{B5EE01A8-6AD0-4E47-8CC4-E67B912A2316}" type="datetime1">
              <a:rPr lang="fr-FR" smtClean="0"/>
              <a:t>22/03/2023</a:t>
            </a:fld>
            <a:endParaRPr lang="fr-FR"/>
          </a:p>
        </p:txBody>
      </p:sp>
      <p:sp>
        <p:nvSpPr>
          <p:cNvPr id="4" name="Espace réservé du pied de page 3">
            <a:extLst>
              <a:ext uri="{FF2B5EF4-FFF2-40B4-BE49-F238E27FC236}">
                <a16:creationId xmlns:a16="http://schemas.microsoft.com/office/drawing/2014/main" id="{2B279373-2B6B-CA7D-3AC8-0D5F239EBD66}"/>
              </a:ext>
            </a:extLst>
          </p:cNvPr>
          <p:cNvSpPr>
            <a:spLocks noGrp="1"/>
          </p:cNvSpPr>
          <p:nvPr>
            <p:ph type="ftr" sz="quarter" idx="11"/>
          </p:nvPr>
        </p:nvSpPr>
        <p:spPr/>
        <p:txBody>
          <a:bodyPr/>
          <a:lstStyle/>
          <a:p>
            <a:r>
              <a:rPr lang="fr-FR"/>
              <a:t>TIDIANE Barry</a:t>
            </a:r>
          </a:p>
        </p:txBody>
      </p:sp>
      <p:sp>
        <p:nvSpPr>
          <p:cNvPr id="5" name="Espace réservé du numéro de diapositive 4">
            <a:extLst>
              <a:ext uri="{FF2B5EF4-FFF2-40B4-BE49-F238E27FC236}">
                <a16:creationId xmlns:a16="http://schemas.microsoft.com/office/drawing/2014/main" id="{312A313C-8667-1131-2118-E27748D224E3}"/>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2179818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A0D236D-9882-4B39-1A4D-491B95430F12}"/>
              </a:ext>
            </a:extLst>
          </p:cNvPr>
          <p:cNvSpPr>
            <a:spLocks noGrp="1"/>
          </p:cNvSpPr>
          <p:nvPr>
            <p:ph type="dt" sz="half" idx="10"/>
          </p:nvPr>
        </p:nvSpPr>
        <p:spPr/>
        <p:txBody>
          <a:bodyPr/>
          <a:lstStyle/>
          <a:p>
            <a:fld id="{A8731231-06D1-402B-B0B4-320DB015D573}" type="datetime1">
              <a:rPr lang="fr-FR" smtClean="0"/>
              <a:t>22/03/2023</a:t>
            </a:fld>
            <a:endParaRPr lang="fr-FR"/>
          </a:p>
        </p:txBody>
      </p:sp>
      <p:sp>
        <p:nvSpPr>
          <p:cNvPr id="3" name="Espace réservé du pied de page 2">
            <a:extLst>
              <a:ext uri="{FF2B5EF4-FFF2-40B4-BE49-F238E27FC236}">
                <a16:creationId xmlns:a16="http://schemas.microsoft.com/office/drawing/2014/main" id="{D6C4013A-ABF8-CF91-C3C1-31FCB7138853}"/>
              </a:ext>
            </a:extLst>
          </p:cNvPr>
          <p:cNvSpPr>
            <a:spLocks noGrp="1"/>
          </p:cNvSpPr>
          <p:nvPr>
            <p:ph type="ftr" sz="quarter" idx="11"/>
          </p:nvPr>
        </p:nvSpPr>
        <p:spPr/>
        <p:txBody>
          <a:bodyPr/>
          <a:lstStyle/>
          <a:p>
            <a:r>
              <a:rPr lang="fr-FR"/>
              <a:t>TIDIANE Barry</a:t>
            </a:r>
          </a:p>
        </p:txBody>
      </p:sp>
      <p:sp>
        <p:nvSpPr>
          <p:cNvPr id="4" name="Espace réservé du numéro de diapositive 3">
            <a:extLst>
              <a:ext uri="{FF2B5EF4-FFF2-40B4-BE49-F238E27FC236}">
                <a16:creationId xmlns:a16="http://schemas.microsoft.com/office/drawing/2014/main" id="{4DCB126A-BBDF-CD18-71BC-6D8A2FC1416D}"/>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249019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A5C56-80AF-8D0C-F978-CF3491FA48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5447074-4BDA-24A4-8E34-B733976C8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492D358-00CD-0732-ABC1-5A5802D011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BC5A8BE-0423-F777-04D2-5FCF2B6E9482}"/>
              </a:ext>
            </a:extLst>
          </p:cNvPr>
          <p:cNvSpPr>
            <a:spLocks noGrp="1"/>
          </p:cNvSpPr>
          <p:nvPr>
            <p:ph type="dt" sz="half" idx="10"/>
          </p:nvPr>
        </p:nvSpPr>
        <p:spPr/>
        <p:txBody>
          <a:bodyPr/>
          <a:lstStyle/>
          <a:p>
            <a:fld id="{BB41F37A-9FF8-4928-B51A-8C72041C0940}" type="datetime1">
              <a:rPr lang="fr-FR" smtClean="0"/>
              <a:t>22/03/2023</a:t>
            </a:fld>
            <a:endParaRPr lang="fr-FR"/>
          </a:p>
        </p:txBody>
      </p:sp>
      <p:sp>
        <p:nvSpPr>
          <p:cNvPr id="6" name="Espace réservé du pied de page 5">
            <a:extLst>
              <a:ext uri="{FF2B5EF4-FFF2-40B4-BE49-F238E27FC236}">
                <a16:creationId xmlns:a16="http://schemas.microsoft.com/office/drawing/2014/main" id="{F8E84975-3A83-CC67-8C43-B9C9C4335B70}"/>
              </a:ext>
            </a:extLst>
          </p:cNvPr>
          <p:cNvSpPr>
            <a:spLocks noGrp="1"/>
          </p:cNvSpPr>
          <p:nvPr>
            <p:ph type="ftr" sz="quarter" idx="11"/>
          </p:nvPr>
        </p:nvSpPr>
        <p:spPr/>
        <p:txBody>
          <a:bodyPr/>
          <a:lstStyle/>
          <a:p>
            <a:r>
              <a:rPr lang="fr-FR"/>
              <a:t>TIDIANE Barry</a:t>
            </a:r>
          </a:p>
        </p:txBody>
      </p:sp>
      <p:sp>
        <p:nvSpPr>
          <p:cNvPr id="7" name="Espace réservé du numéro de diapositive 6">
            <a:extLst>
              <a:ext uri="{FF2B5EF4-FFF2-40B4-BE49-F238E27FC236}">
                <a16:creationId xmlns:a16="http://schemas.microsoft.com/office/drawing/2014/main" id="{273E8FCF-3327-1D87-D449-52D14A8A8997}"/>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221643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186AC-D07C-BAB0-22C4-4AA29B45A46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FE40B04-66D8-77E6-C815-D47B05A54D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09102C4-3C04-2CDD-9A4D-9927C57BB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A323A8E-B44F-8B06-CB0A-1E8410CF7C43}"/>
              </a:ext>
            </a:extLst>
          </p:cNvPr>
          <p:cNvSpPr>
            <a:spLocks noGrp="1"/>
          </p:cNvSpPr>
          <p:nvPr>
            <p:ph type="dt" sz="half" idx="10"/>
          </p:nvPr>
        </p:nvSpPr>
        <p:spPr/>
        <p:txBody>
          <a:bodyPr/>
          <a:lstStyle/>
          <a:p>
            <a:fld id="{497E1BC3-7B15-4FDD-B224-83A946E07AE3}" type="datetime1">
              <a:rPr lang="fr-FR" smtClean="0"/>
              <a:t>22/03/2023</a:t>
            </a:fld>
            <a:endParaRPr lang="fr-FR"/>
          </a:p>
        </p:txBody>
      </p:sp>
      <p:sp>
        <p:nvSpPr>
          <p:cNvPr id="6" name="Espace réservé du pied de page 5">
            <a:extLst>
              <a:ext uri="{FF2B5EF4-FFF2-40B4-BE49-F238E27FC236}">
                <a16:creationId xmlns:a16="http://schemas.microsoft.com/office/drawing/2014/main" id="{530C2823-94B0-543D-C5A4-D99B668E6EF0}"/>
              </a:ext>
            </a:extLst>
          </p:cNvPr>
          <p:cNvSpPr>
            <a:spLocks noGrp="1"/>
          </p:cNvSpPr>
          <p:nvPr>
            <p:ph type="ftr" sz="quarter" idx="11"/>
          </p:nvPr>
        </p:nvSpPr>
        <p:spPr/>
        <p:txBody>
          <a:bodyPr/>
          <a:lstStyle/>
          <a:p>
            <a:r>
              <a:rPr lang="fr-FR"/>
              <a:t>TIDIANE Barry</a:t>
            </a:r>
          </a:p>
        </p:txBody>
      </p:sp>
      <p:sp>
        <p:nvSpPr>
          <p:cNvPr id="7" name="Espace réservé du numéro de diapositive 6">
            <a:extLst>
              <a:ext uri="{FF2B5EF4-FFF2-40B4-BE49-F238E27FC236}">
                <a16:creationId xmlns:a16="http://schemas.microsoft.com/office/drawing/2014/main" id="{1942A299-D509-0CC5-A8C9-38525245FFC6}"/>
              </a:ext>
            </a:extLst>
          </p:cNvPr>
          <p:cNvSpPr>
            <a:spLocks noGrp="1"/>
          </p:cNvSpPr>
          <p:nvPr>
            <p:ph type="sldNum" sz="quarter" idx="12"/>
          </p:nvPr>
        </p:nvSpPr>
        <p:spPr/>
        <p:txBody>
          <a:bodyPr/>
          <a:lstStyle/>
          <a:p>
            <a:fld id="{3EEFA69A-2DE3-48CD-85DB-9708BB7A9E7B}" type="slidenum">
              <a:rPr lang="fr-FR" smtClean="0"/>
              <a:t>‹N°›</a:t>
            </a:fld>
            <a:endParaRPr lang="fr-FR"/>
          </a:p>
        </p:txBody>
      </p:sp>
    </p:spTree>
    <p:extLst>
      <p:ext uri="{BB962C8B-B14F-4D97-AF65-F5344CB8AC3E}">
        <p14:creationId xmlns:p14="http://schemas.microsoft.com/office/powerpoint/2010/main" val="144859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3A0B76A-8BEE-49E5-1723-FD4FA3E7B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5C30107-D4A6-D3E1-0D68-D80DC902F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5AF554-7024-6D40-3B5F-B846716AE8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90295-83DC-4B8E-9A1B-FA164796FC99}" type="datetime1">
              <a:rPr lang="fr-FR" smtClean="0"/>
              <a:t>22/03/2023</a:t>
            </a:fld>
            <a:endParaRPr lang="fr-FR"/>
          </a:p>
        </p:txBody>
      </p:sp>
      <p:sp>
        <p:nvSpPr>
          <p:cNvPr id="5" name="Espace réservé du pied de page 4">
            <a:extLst>
              <a:ext uri="{FF2B5EF4-FFF2-40B4-BE49-F238E27FC236}">
                <a16:creationId xmlns:a16="http://schemas.microsoft.com/office/drawing/2014/main" id="{52D9D7B4-BB71-B148-433A-732518B4D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TIDIANE Barry</a:t>
            </a:r>
          </a:p>
        </p:txBody>
      </p:sp>
      <p:sp>
        <p:nvSpPr>
          <p:cNvPr id="6" name="Espace réservé du numéro de diapositive 5">
            <a:extLst>
              <a:ext uri="{FF2B5EF4-FFF2-40B4-BE49-F238E27FC236}">
                <a16:creationId xmlns:a16="http://schemas.microsoft.com/office/drawing/2014/main" id="{7FD27948-4C30-CE58-C34C-E9186E0F4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FA69A-2DE3-48CD-85DB-9708BB7A9E7B}" type="slidenum">
              <a:rPr lang="fr-FR" smtClean="0"/>
              <a:t>‹N°›</a:t>
            </a:fld>
            <a:endParaRPr lang="fr-FR"/>
          </a:p>
        </p:txBody>
      </p:sp>
    </p:spTree>
    <p:extLst>
      <p:ext uri="{BB962C8B-B14F-4D97-AF65-F5344CB8AC3E}">
        <p14:creationId xmlns:p14="http://schemas.microsoft.com/office/powerpoint/2010/main" val="2372939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05CFC6-6D31-51B2-6031-27D6556CC762}"/>
              </a:ext>
            </a:extLst>
          </p:cNvPr>
          <p:cNvSpPr>
            <a:spLocks noGrp="1"/>
          </p:cNvSpPr>
          <p:nvPr>
            <p:ph type="ctrTitle"/>
          </p:nvPr>
        </p:nvSpPr>
        <p:spPr>
          <a:xfrm>
            <a:off x="220133" y="262467"/>
            <a:ext cx="11497733" cy="1296420"/>
          </a:xfrm>
        </p:spPr>
        <p:txBody>
          <a:bodyPr>
            <a:normAutofit fontScale="90000"/>
          </a:bodyPr>
          <a:lstStyle/>
          <a:p>
            <a:r>
              <a:rPr lang="fr-FR" sz="3600" b="1" i="0" dirty="0">
                <a:solidFill>
                  <a:srgbClr val="271A38"/>
                </a:solidFill>
                <a:effectLst/>
                <a:latin typeface="Inter"/>
              </a:rPr>
              <a:t>Concevez</a:t>
            </a:r>
            <a:r>
              <a:rPr lang="fr-FR" sz="4000" b="1" i="0" dirty="0">
                <a:solidFill>
                  <a:srgbClr val="271A38"/>
                </a:solidFill>
                <a:effectLst/>
                <a:latin typeface="Inter"/>
              </a:rPr>
              <a:t> </a:t>
            </a:r>
            <a:r>
              <a:rPr lang="fr-FR" sz="3600" b="1" i="0" dirty="0">
                <a:solidFill>
                  <a:srgbClr val="271A38"/>
                </a:solidFill>
                <a:effectLst/>
                <a:latin typeface="Inter"/>
              </a:rPr>
              <a:t>une</a:t>
            </a:r>
            <a:r>
              <a:rPr lang="fr-FR" sz="4000" b="1" i="0" dirty="0">
                <a:solidFill>
                  <a:srgbClr val="271A38"/>
                </a:solidFill>
                <a:effectLst/>
                <a:latin typeface="Inter"/>
              </a:rPr>
              <a:t> application au service de la santé publique</a:t>
            </a:r>
            <a:br>
              <a:rPr lang="fr-FR" b="1" i="0" dirty="0">
                <a:solidFill>
                  <a:srgbClr val="271A38"/>
                </a:solidFill>
                <a:effectLst/>
                <a:latin typeface="Inter"/>
              </a:rPr>
            </a:br>
            <a:endParaRPr lang="fr-FR" dirty="0"/>
          </a:p>
        </p:txBody>
      </p:sp>
      <p:pic>
        <p:nvPicPr>
          <p:cNvPr id="7" name="Image 6">
            <a:extLst>
              <a:ext uri="{FF2B5EF4-FFF2-40B4-BE49-F238E27FC236}">
                <a16:creationId xmlns:a16="http://schemas.microsoft.com/office/drawing/2014/main" id="{F345EE3D-1B4B-7406-2996-5BDE0297F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099" y="1194820"/>
            <a:ext cx="2971800" cy="529911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Espace réservé du numéro de diapositive 2">
            <a:extLst>
              <a:ext uri="{FF2B5EF4-FFF2-40B4-BE49-F238E27FC236}">
                <a16:creationId xmlns:a16="http://schemas.microsoft.com/office/drawing/2014/main" id="{24689F61-C294-9921-2FB9-203988087834}"/>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a:t>
            </a:fld>
            <a:endParaRPr lang="fr-FR" dirty="0">
              <a:ln w="0"/>
              <a:solidFill>
                <a:schemeClr val="tx1"/>
              </a:solidFill>
              <a:effectLst>
                <a:outerShdw blurRad="38100" dist="19050" dir="2700000" algn="tl" rotWithShape="0">
                  <a:schemeClr val="dk1">
                    <a:alpha val="40000"/>
                  </a:schemeClr>
                </a:outerShdw>
              </a:effectLst>
            </a:endParaRPr>
          </a:p>
        </p:txBody>
      </p:sp>
      <p:sp>
        <p:nvSpPr>
          <p:cNvPr id="4" name="Espace réservé du pied de page 3">
            <a:extLst>
              <a:ext uri="{FF2B5EF4-FFF2-40B4-BE49-F238E27FC236}">
                <a16:creationId xmlns:a16="http://schemas.microsoft.com/office/drawing/2014/main" id="{4522E9AB-EBE5-1367-5105-06FECABAD43B}"/>
              </a:ext>
            </a:extLst>
          </p:cNvPr>
          <p:cNvSpPr>
            <a:spLocks noGrp="1"/>
          </p:cNvSpPr>
          <p:nvPr>
            <p:ph type="ftr" sz="quarter" idx="11"/>
          </p:nvPr>
        </p:nvSpPr>
        <p:spPr>
          <a:xfrm>
            <a:off x="220132" y="6356349"/>
            <a:ext cx="1483162"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1523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C93B1-AC31-F417-104E-B242A5AFFE9E}"/>
              </a:ext>
            </a:extLst>
          </p:cNvPr>
          <p:cNvSpPr>
            <a:spLocks noGrp="1"/>
          </p:cNvSpPr>
          <p:nvPr>
            <p:ph type="title"/>
          </p:nvPr>
        </p:nvSpPr>
        <p:spPr>
          <a:xfrm>
            <a:off x="1312332" y="365126"/>
            <a:ext cx="10043055" cy="388408"/>
          </a:xfrm>
        </p:spPr>
        <p:txBody>
          <a:bodyPr>
            <a:noAutofit/>
          </a:bodyPr>
          <a:lstStyle/>
          <a:p>
            <a:pPr algn="ctr"/>
            <a:r>
              <a:rPr lang="fr-FR" sz="3200" b="1" dirty="0">
                <a:solidFill>
                  <a:srgbClr val="271A38"/>
                </a:solidFill>
                <a:latin typeface="Inter"/>
              </a:rPr>
              <a:t>Approche métier pour traiter les valeurs aberrantes</a:t>
            </a:r>
          </a:p>
        </p:txBody>
      </p:sp>
      <p:sp>
        <p:nvSpPr>
          <p:cNvPr id="3" name="Espace réservé du texte 2">
            <a:extLst>
              <a:ext uri="{FF2B5EF4-FFF2-40B4-BE49-F238E27FC236}">
                <a16:creationId xmlns:a16="http://schemas.microsoft.com/office/drawing/2014/main" id="{026EBE1C-DF0A-D6BD-F71D-62AF8D2C5525}"/>
              </a:ext>
            </a:extLst>
          </p:cNvPr>
          <p:cNvSpPr>
            <a:spLocks noGrp="1"/>
          </p:cNvSpPr>
          <p:nvPr>
            <p:ph type="body" idx="1"/>
          </p:nvPr>
        </p:nvSpPr>
        <p:spPr>
          <a:xfrm>
            <a:off x="1138768" y="1207029"/>
            <a:ext cx="5046134" cy="447675"/>
          </a:xfrm>
        </p:spPr>
        <p:txBody>
          <a:bodyPr>
            <a:normAutofit/>
          </a:bodyPr>
          <a:lstStyle/>
          <a:p>
            <a:r>
              <a:rPr lang="fr-FR" sz="1800" dirty="0"/>
              <a:t>Remplacer les valeurs manquantes par NaN</a:t>
            </a:r>
          </a:p>
        </p:txBody>
      </p:sp>
      <p:pic>
        <p:nvPicPr>
          <p:cNvPr id="8" name="Espace réservé du contenu 7">
            <a:extLst>
              <a:ext uri="{FF2B5EF4-FFF2-40B4-BE49-F238E27FC236}">
                <a16:creationId xmlns:a16="http://schemas.microsoft.com/office/drawing/2014/main" id="{42DBCC18-9085-65EC-11F0-C4645053417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08200"/>
            <a:ext cx="7323670" cy="2929467"/>
          </a:xfrm>
        </p:spPr>
      </p:pic>
      <p:sp>
        <p:nvSpPr>
          <p:cNvPr id="5" name="Espace réservé du texte 4">
            <a:extLst>
              <a:ext uri="{FF2B5EF4-FFF2-40B4-BE49-F238E27FC236}">
                <a16:creationId xmlns:a16="http://schemas.microsoft.com/office/drawing/2014/main" id="{DE61B990-95DF-51E3-262F-F613D083BA84}"/>
              </a:ext>
            </a:extLst>
          </p:cNvPr>
          <p:cNvSpPr>
            <a:spLocks noGrp="1"/>
          </p:cNvSpPr>
          <p:nvPr>
            <p:ph type="body" sz="quarter" idx="3"/>
          </p:nvPr>
        </p:nvSpPr>
        <p:spPr>
          <a:xfrm>
            <a:off x="6869245" y="1258359"/>
            <a:ext cx="4903788" cy="388408"/>
          </a:xfrm>
        </p:spPr>
        <p:txBody>
          <a:bodyPr>
            <a:normAutofit/>
          </a:bodyPr>
          <a:lstStyle/>
          <a:p>
            <a:r>
              <a:rPr lang="fr-FR" sz="1800" dirty="0"/>
              <a:t>Taux de remplissage avant imputation</a:t>
            </a:r>
          </a:p>
        </p:txBody>
      </p:sp>
      <p:pic>
        <p:nvPicPr>
          <p:cNvPr id="12" name="Espace réservé du contenu 11">
            <a:extLst>
              <a:ext uri="{FF2B5EF4-FFF2-40B4-BE49-F238E27FC236}">
                <a16:creationId xmlns:a16="http://schemas.microsoft.com/office/drawing/2014/main" id="{C1AB77B8-C6DC-45C5-2F59-603ED1E7DB0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404631" y="1879073"/>
            <a:ext cx="3833016" cy="3833016"/>
          </a:xfrm>
        </p:spPr>
      </p:pic>
      <p:sp>
        <p:nvSpPr>
          <p:cNvPr id="4" name="Espace réservé du numéro de diapositive 3">
            <a:extLst>
              <a:ext uri="{FF2B5EF4-FFF2-40B4-BE49-F238E27FC236}">
                <a16:creationId xmlns:a16="http://schemas.microsoft.com/office/drawing/2014/main" id="{D5E7494C-F49A-266E-C446-EB43979CBDF7}"/>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10</a:t>
            </a:fld>
            <a:endParaRPr lang="fr-FR" dirty="0">
              <a:ln w="0"/>
              <a:solidFill>
                <a:schemeClr val="tx1"/>
              </a:solidFill>
              <a:effectLst>
                <a:outerShdw blurRad="38100" dist="19050" dir="2700000" algn="tl" rotWithShape="0">
                  <a:schemeClr val="dk1">
                    <a:alpha val="40000"/>
                  </a:schemeClr>
                </a:outerShdw>
              </a:effectLst>
            </a:endParaRPr>
          </a:p>
        </p:txBody>
      </p:sp>
      <p:sp>
        <p:nvSpPr>
          <p:cNvPr id="6" name="Espace réservé du pied de page 5">
            <a:extLst>
              <a:ext uri="{FF2B5EF4-FFF2-40B4-BE49-F238E27FC236}">
                <a16:creationId xmlns:a16="http://schemas.microsoft.com/office/drawing/2014/main" id="{676F7CC4-3DB4-91DC-5EB1-16542D959D44}"/>
              </a:ext>
            </a:extLst>
          </p:cNvPr>
          <p:cNvSpPr>
            <a:spLocks noGrp="1"/>
          </p:cNvSpPr>
          <p:nvPr>
            <p:ph type="ftr" sz="quarter" idx="11"/>
          </p:nvPr>
        </p:nvSpPr>
        <p:spPr>
          <a:xfrm>
            <a:off x="179294" y="6356350"/>
            <a:ext cx="1680882"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341587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4ECCE30-494F-D0D3-954E-A0DBB195F837}"/>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1999" cy="6859400"/>
          </a:xfrm>
          <a:prstGeom prst="roundRect">
            <a:avLst>
              <a:gd name="adj" fmla="val 1666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itre 1">
            <a:extLst>
              <a:ext uri="{FF2B5EF4-FFF2-40B4-BE49-F238E27FC236}">
                <a16:creationId xmlns:a16="http://schemas.microsoft.com/office/drawing/2014/main" id="{5A7BD710-1140-9BC3-9542-C917FF34E509}"/>
              </a:ext>
            </a:extLst>
          </p:cNvPr>
          <p:cNvSpPr>
            <a:spLocks noGrp="1"/>
          </p:cNvSpPr>
          <p:nvPr>
            <p:ph type="title"/>
          </p:nvPr>
        </p:nvSpPr>
        <p:spPr>
          <a:xfrm>
            <a:off x="905932" y="76199"/>
            <a:ext cx="10092267" cy="650875"/>
          </a:xfrm>
        </p:spPr>
        <p:txBody>
          <a:bodyPr/>
          <a:lstStyle/>
          <a:p>
            <a:pPr algn="ctr"/>
            <a:r>
              <a:rPr lang="fr-FR" sz="3200" b="1" dirty="0">
                <a:solidFill>
                  <a:schemeClr val="bg1"/>
                </a:solidFill>
                <a:latin typeface="Inter"/>
              </a:rPr>
              <a:t>Imputation des valeurs manquantes</a:t>
            </a:r>
          </a:p>
        </p:txBody>
      </p:sp>
      <p:sp>
        <p:nvSpPr>
          <p:cNvPr id="3" name="Espace réservé du numéro de diapositive 2">
            <a:extLst>
              <a:ext uri="{FF2B5EF4-FFF2-40B4-BE49-F238E27FC236}">
                <a16:creationId xmlns:a16="http://schemas.microsoft.com/office/drawing/2014/main" id="{37BFC377-7509-9C00-C211-C95A8F1813FD}"/>
              </a:ext>
            </a:extLst>
          </p:cNvPr>
          <p:cNvSpPr>
            <a:spLocks noGrp="1"/>
          </p:cNvSpPr>
          <p:nvPr>
            <p:ph type="sldNum" sz="quarter" idx="12"/>
          </p:nvPr>
        </p:nvSpPr>
        <p:spPr/>
        <p:txBody>
          <a:bodyPr/>
          <a:lstStyle/>
          <a:p>
            <a:fld id="{3EEFA69A-2DE3-48CD-85DB-9708BB7A9E7B}" type="slidenum">
              <a:rPr lang="fr-FR" b="1" smtClean="0">
                <a:ln w="12700">
                  <a:solidFill>
                    <a:schemeClr val="accent5"/>
                  </a:solidFill>
                  <a:prstDash val="solid"/>
                </a:ln>
                <a:pattFill prst="ltDnDiag">
                  <a:fgClr>
                    <a:schemeClr val="accent5">
                      <a:lumMod val="60000"/>
                      <a:lumOff val="40000"/>
                    </a:schemeClr>
                  </a:fgClr>
                  <a:bgClr>
                    <a:schemeClr val="bg1"/>
                  </a:bgClr>
                </a:pattFill>
              </a:rPr>
              <a:t>11</a:t>
            </a:fld>
            <a:endParaRPr lang="fr-FR"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4" name="Espace réservé du pied de page 3">
            <a:extLst>
              <a:ext uri="{FF2B5EF4-FFF2-40B4-BE49-F238E27FC236}">
                <a16:creationId xmlns:a16="http://schemas.microsoft.com/office/drawing/2014/main" id="{0317F7A4-F71B-9104-A571-80A3D9F401EA}"/>
              </a:ext>
            </a:extLst>
          </p:cNvPr>
          <p:cNvSpPr>
            <a:spLocks noGrp="1"/>
          </p:cNvSpPr>
          <p:nvPr>
            <p:ph type="ftr" sz="quarter" idx="11"/>
          </p:nvPr>
        </p:nvSpPr>
        <p:spPr>
          <a:xfrm>
            <a:off x="80681" y="6416676"/>
            <a:ext cx="1887071" cy="365125"/>
          </a:xfrm>
        </p:spPr>
        <p:txBody>
          <a:bodyPr/>
          <a:lstStyle/>
          <a:p>
            <a:r>
              <a:rPr lang="fr-FR" b="1" dirty="0">
                <a:ln w="12700">
                  <a:solidFill>
                    <a:schemeClr val="accent5"/>
                  </a:solidFill>
                  <a:prstDash val="solid"/>
                </a:ln>
                <a:pattFill prst="ltDnDiag">
                  <a:fgClr>
                    <a:schemeClr val="accent5">
                      <a:lumMod val="60000"/>
                      <a:lumOff val="40000"/>
                    </a:schemeClr>
                  </a:fgClr>
                  <a:bgClr>
                    <a:schemeClr val="bg1"/>
                  </a:bgClr>
                </a:pattFill>
              </a:rPr>
              <a:t>TIDIANE Barry</a:t>
            </a:r>
          </a:p>
        </p:txBody>
      </p:sp>
    </p:spTree>
    <p:extLst>
      <p:ext uri="{BB962C8B-B14F-4D97-AF65-F5344CB8AC3E}">
        <p14:creationId xmlns:p14="http://schemas.microsoft.com/office/powerpoint/2010/main" val="174052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26300-F9E9-322A-11DB-655CF5F0643C}"/>
              </a:ext>
            </a:extLst>
          </p:cNvPr>
          <p:cNvSpPr>
            <a:spLocks noGrp="1"/>
          </p:cNvSpPr>
          <p:nvPr>
            <p:ph type="title"/>
          </p:nvPr>
        </p:nvSpPr>
        <p:spPr>
          <a:xfrm>
            <a:off x="1066006" y="195262"/>
            <a:ext cx="10059988" cy="473075"/>
          </a:xfrm>
        </p:spPr>
        <p:txBody>
          <a:bodyPr>
            <a:normAutofit fontScale="90000"/>
          </a:bodyPr>
          <a:lstStyle/>
          <a:p>
            <a:pPr algn="ctr"/>
            <a:r>
              <a:rPr lang="fr-FR" sz="3200" b="1" dirty="0">
                <a:solidFill>
                  <a:srgbClr val="271A38"/>
                </a:solidFill>
                <a:latin typeface="Inter"/>
              </a:rPr>
              <a:t>Imputation simple</a:t>
            </a:r>
          </a:p>
        </p:txBody>
      </p:sp>
      <p:sp>
        <p:nvSpPr>
          <p:cNvPr id="3" name="Espace réservé du texte 2">
            <a:extLst>
              <a:ext uri="{FF2B5EF4-FFF2-40B4-BE49-F238E27FC236}">
                <a16:creationId xmlns:a16="http://schemas.microsoft.com/office/drawing/2014/main" id="{88F5B93E-0104-F8F6-5178-B89CD465D903}"/>
              </a:ext>
            </a:extLst>
          </p:cNvPr>
          <p:cNvSpPr>
            <a:spLocks noGrp="1"/>
          </p:cNvSpPr>
          <p:nvPr>
            <p:ph type="body" idx="1"/>
          </p:nvPr>
        </p:nvSpPr>
        <p:spPr>
          <a:xfrm>
            <a:off x="753535" y="859896"/>
            <a:ext cx="5183188" cy="823912"/>
          </a:xfrm>
        </p:spPr>
        <p:txBody>
          <a:bodyPr/>
          <a:lstStyle/>
          <a:p>
            <a:r>
              <a:rPr lang="fr-FR" sz="1800" dirty="0"/>
              <a:t>Imputation des colonnes quantitatives numériques</a:t>
            </a:r>
          </a:p>
          <a:p>
            <a:pPr algn="ctr"/>
            <a:endParaRPr lang="fr-FR" dirty="0"/>
          </a:p>
        </p:txBody>
      </p:sp>
      <p:pic>
        <p:nvPicPr>
          <p:cNvPr id="8" name="Espace réservé du contenu 7">
            <a:extLst>
              <a:ext uri="{FF2B5EF4-FFF2-40B4-BE49-F238E27FC236}">
                <a16:creationId xmlns:a16="http://schemas.microsoft.com/office/drawing/2014/main" id="{47E854C7-A522-DB87-4FCB-C5C5E84C28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60881" y="1461612"/>
            <a:ext cx="5675842" cy="2270336"/>
          </a:xfrm>
        </p:spPr>
      </p:pic>
      <p:sp>
        <p:nvSpPr>
          <p:cNvPr id="5" name="Espace réservé du texte 4">
            <a:extLst>
              <a:ext uri="{FF2B5EF4-FFF2-40B4-BE49-F238E27FC236}">
                <a16:creationId xmlns:a16="http://schemas.microsoft.com/office/drawing/2014/main" id="{E17CA8C7-7C2B-42EC-D6FF-500314320CBB}"/>
              </a:ext>
            </a:extLst>
          </p:cNvPr>
          <p:cNvSpPr>
            <a:spLocks noGrp="1"/>
          </p:cNvSpPr>
          <p:nvPr>
            <p:ph type="body" sz="quarter" idx="3"/>
          </p:nvPr>
        </p:nvSpPr>
        <p:spPr>
          <a:xfrm>
            <a:off x="6991879" y="931466"/>
            <a:ext cx="5100109" cy="680772"/>
          </a:xfrm>
        </p:spPr>
        <p:txBody>
          <a:bodyPr>
            <a:normAutofit/>
          </a:bodyPr>
          <a:lstStyle/>
          <a:p>
            <a:r>
              <a:rPr lang="fr-FR" sz="1800" dirty="0"/>
              <a:t>Imputation des colonnes catégorielles</a:t>
            </a:r>
          </a:p>
          <a:p>
            <a:endParaRPr lang="fr-FR" sz="1800" dirty="0"/>
          </a:p>
        </p:txBody>
      </p:sp>
      <p:pic>
        <p:nvPicPr>
          <p:cNvPr id="10" name="Espace réservé du contenu 9">
            <a:extLst>
              <a:ext uri="{FF2B5EF4-FFF2-40B4-BE49-F238E27FC236}">
                <a16:creationId xmlns:a16="http://schemas.microsoft.com/office/drawing/2014/main" id="{CF7AB0FC-3BCF-EF9D-2F84-EDF96762C69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55277" y="1612238"/>
            <a:ext cx="5183188" cy="2073275"/>
          </a:xfrm>
        </p:spPr>
      </p:pic>
      <p:sp>
        <p:nvSpPr>
          <p:cNvPr id="11" name="ZoneTexte 10">
            <a:extLst>
              <a:ext uri="{FF2B5EF4-FFF2-40B4-BE49-F238E27FC236}">
                <a16:creationId xmlns:a16="http://schemas.microsoft.com/office/drawing/2014/main" id="{62C9DFD1-2FC7-9FB8-1A76-E69EB0CD71EB}"/>
              </a:ext>
            </a:extLst>
          </p:cNvPr>
          <p:cNvSpPr txBox="1"/>
          <p:nvPr/>
        </p:nvSpPr>
        <p:spPr>
          <a:xfrm>
            <a:off x="4003941" y="3873786"/>
            <a:ext cx="5183188" cy="646331"/>
          </a:xfrm>
          <a:prstGeom prst="rect">
            <a:avLst/>
          </a:prstGeom>
          <a:noFill/>
        </p:spPr>
        <p:txBody>
          <a:bodyPr wrap="square" rtlCol="0">
            <a:spAutoFit/>
          </a:bodyPr>
          <a:lstStyle/>
          <a:p>
            <a:r>
              <a:rPr lang="fr-FR" b="1" dirty="0"/>
              <a:t>Imputation de &lt;&lt; nutrition-score-fr_100g &gt;&gt;</a:t>
            </a:r>
          </a:p>
          <a:p>
            <a:endParaRPr lang="fr-FR" dirty="0"/>
          </a:p>
        </p:txBody>
      </p:sp>
      <p:pic>
        <p:nvPicPr>
          <p:cNvPr id="13" name="Image 12">
            <a:extLst>
              <a:ext uri="{FF2B5EF4-FFF2-40B4-BE49-F238E27FC236}">
                <a16:creationId xmlns:a16="http://schemas.microsoft.com/office/drawing/2014/main" id="{BD1CE53F-BE45-9655-DA06-44AFC2C708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8802" y="4325938"/>
            <a:ext cx="5842000" cy="2336800"/>
          </a:xfrm>
          <a:prstGeom prst="rect">
            <a:avLst/>
          </a:prstGeom>
        </p:spPr>
      </p:pic>
      <p:sp>
        <p:nvSpPr>
          <p:cNvPr id="4" name="Espace réservé du numéro de diapositive 3">
            <a:extLst>
              <a:ext uri="{FF2B5EF4-FFF2-40B4-BE49-F238E27FC236}">
                <a16:creationId xmlns:a16="http://schemas.microsoft.com/office/drawing/2014/main" id="{BFD5806E-09B5-31EC-2B7A-F6269FF90C00}"/>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12</a:t>
            </a:fld>
            <a:endParaRPr lang="fr-FR" dirty="0">
              <a:ln w="0"/>
              <a:solidFill>
                <a:schemeClr val="tx1"/>
              </a:solidFill>
              <a:effectLst>
                <a:outerShdw blurRad="38100" dist="19050" dir="2700000" algn="tl" rotWithShape="0">
                  <a:schemeClr val="dk1">
                    <a:alpha val="40000"/>
                  </a:schemeClr>
                </a:outerShdw>
              </a:effectLst>
            </a:endParaRPr>
          </a:p>
        </p:txBody>
      </p:sp>
      <p:sp>
        <p:nvSpPr>
          <p:cNvPr id="6" name="Espace réservé du pied de page 5">
            <a:extLst>
              <a:ext uri="{FF2B5EF4-FFF2-40B4-BE49-F238E27FC236}">
                <a16:creationId xmlns:a16="http://schemas.microsoft.com/office/drawing/2014/main" id="{C9972231-AAE5-4CFB-7F35-7AB224B28A21}"/>
              </a:ext>
            </a:extLst>
          </p:cNvPr>
          <p:cNvSpPr>
            <a:spLocks noGrp="1"/>
          </p:cNvSpPr>
          <p:nvPr>
            <p:ph type="ftr" sz="quarter" idx="11"/>
          </p:nvPr>
        </p:nvSpPr>
        <p:spPr>
          <a:xfrm>
            <a:off x="260881" y="6356350"/>
            <a:ext cx="1501588"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98920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385F24-DEA5-0002-F7DD-4482C2EEC01A}"/>
              </a:ext>
            </a:extLst>
          </p:cNvPr>
          <p:cNvSpPr>
            <a:spLocks noGrp="1"/>
          </p:cNvSpPr>
          <p:nvPr>
            <p:ph type="title"/>
          </p:nvPr>
        </p:nvSpPr>
        <p:spPr>
          <a:xfrm>
            <a:off x="965200" y="347133"/>
            <a:ext cx="3932237" cy="1600200"/>
          </a:xfrm>
        </p:spPr>
        <p:txBody>
          <a:bodyPr>
            <a:normAutofit/>
          </a:bodyPr>
          <a:lstStyle/>
          <a:p>
            <a:r>
              <a:rPr lang="fr-FR" b="1" dirty="0">
                <a:solidFill>
                  <a:srgbClr val="271A38"/>
                </a:solidFill>
                <a:latin typeface="Inter"/>
              </a:rPr>
              <a:t>Utilisation de la méthode KNN sur le nutritionGrade</a:t>
            </a:r>
          </a:p>
        </p:txBody>
      </p:sp>
      <p:pic>
        <p:nvPicPr>
          <p:cNvPr id="7" name="Espace réservé du contenu 6">
            <a:extLst>
              <a:ext uri="{FF2B5EF4-FFF2-40B4-BE49-F238E27FC236}">
                <a16:creationId xmlns:a16="http://schemas.microsoft.com/office/drawing/2014/main" id="{4DD815B6-8AA6-E4B3-A517-333C8F9C6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9895" y="1147233"/>
            <a:ext cx="7082949" cy="3966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Espace réservé du texte 3">
            <a:extLst>
              <a:ext uri="{FF2B5EF4-FFF2-40B4-BE49-F238E27FC236}">
                <a16:creationId xmlns:a16="http://schemas.microsoft.com/office/drawing/2014/main" id="{0980385C-18DB-F46C-C1C0-A1CCF5B8C075}"/>
              </a:ext>
            </a:extLst>
          </p:cNvPr>
          <p:cNvSpPr>
            <a:spLocks noGrp="1"/>
          </p:cNvSpPr>
          <p:nvPr>
            <p:ph type="body" sz="half" idx="2"/>
          </p:nvPr>
        </p:nvSpPr>
        <p:spPr>
          <a:xfrm>
            <a:off x="965200" y="2057400"/>
            <a:ext cx="3806825" cy="3454400"/>
          </a:xfrm>
        </p:spPr>
        <p:txBody>
          <a:bodyPr>
            <a:normAutofit/>
          </a:bodyPr>
          <a:lstStyle/>
          <a:p>
            <a:pPr marL="285750" indent="-285750">
              <a:buFont typeface="Wingdings" panose="05000000000000000000" pitchFamily="2" charset="2"/>
              <a:buChar char="v"/>
            </a:pPr>
            <a:r>
              <a:rPr lang="fr-FR" sz="1400" dirty="0">
                <a:solidFill>
                  <a:srgbClr val="000000"/>
                </a:solidFill>
                <a:latin typeface="Helvetica Neue"/>
              </a:rPr>
              <a:t>Créer un modèle k-NN</a:t>
            </a:r>
          </a:p>
          <a:p>
            <a:pPr marL="285750" indent="-285750">
              <a:buFont typeface="Wingdings" panose="05000000000000000000" pitchFamily="2" charset="2"/>
              <a:buChar char="v"/>
            </a:pPr>
            <a:r>
              <a:rPr lang="fr-FR" sz="1400" b="0" i="0" dirty="0">
                <a:solidFill>
                  <a:srgbClr val="000000"/>
                </a:solidFill>
                <a:effectLst/>
                <a:latin typeface="Helvetica Neue"/>
              </a:rPr>
              <a:t>Diviser les données en ensembles d'entraînement et de test</a:t>
            </a:r>
          </a:p>
          <a:p>
            <a:pPr marL="285750" indent="-285750">
              <a:buFont typeface="Wingdings" panose="05000000000000000000" pitchFamily="2" charset="2"/>
              <a:buChar char="v"/>
            </a:pPr>
            <a:r>
              <a:rPr lang="fr-FR" sz="1400" b="0" i="0" dirty="0">
                <a:solidFill>
                  <a:srgbClr val="000000"/>
                </a:solidFill>
                <a:effectLst/>
                <a:latin typeface="Helvetica Neue"/>
              </a:rPr>
              <a:t>Déterminer nos variables d'entraînement et de test en fonction des données de prédicateurs</a:t>
            </a:r>
          </a:p>
          <a:p>
            <a:pPr marL="285750" indent="-285750">
              <a:buFont typeface="Wingdings" panose="05000000000000000000" pitchFamily="2" charset="2"/>
              <a:buChar char="v"/>
            </a:pPr>
            <a:r>
              <a:rPr lang="fr-FR" sz="1400" b="0" i="0" dirty="0">
                <a:solidFill>
                  <a:srgbClr val="000000"/>
                </a:solidFill>
                <a:effectLst/>
                <a:latin typeface="Helvetica Neue"/>
              </a:rPr>
              <a:t>Entrainer notre model sur les données de l'échantillon d'entrainement</a:t>
            </a:r>
          </a:p>
          <a:p>
            <a:pPr marL="285750" indent="-285750">
              <a:buFont typeface="Wingdings" panose="05000000000000000000" pitchFamily="2" charset="2"/>
              <a:buChar char="v"/>
            </a:pPr>
            <a:r>
              <a:rPr lang="fr-FR" sz="1400" b="0" i="0" dirty="0">
                <a:solidFill>
                  <a:srgbClr val="000000"/>
                </a:solidFill>
                <a:effectLst/>
                <a:latin typeface="Helvetica Neue"/>
              </a:rPr>
              <a:t>Détermination des valeurs manquantes </a:t>
            </a:r>
          </a:p>
          <a:p>
            <a:pPr marL="285750" indent="-285750">
              <a:buFont typeface="Wingdings" panose="05000000000000000000" pitchFamily="2" charset="2"/>
              <a:buChar char="v"/>
            </a:pPr>
            <a:r>
              <a:rPr lang="fr-FR" sz="1400" b="0" i="0" dirty="0">
                <a:solidFill>
                  <a:srgbClr val="000000"/>
                </a:solidFill>
                <a:effectLst/>
                <a:latin typeface="Helvetica Neue"/>
              </a:rPr>
              <a:t>Injection des données de test à notre échantillon de test</a:t>
            </a:r>
          </a:p>
          <a:p>
            <a:pPr marL="285750" indent="-285750">
              <a:buFont typeface="Wingdings" panose="05000000000000000000" pitchFamily="2" charset="2"/>
              <a:buChar char="v"/>
            </a:pPr>
            <a:r>
              <a:rPr lang="fr-FR" sz="1400" b="0" i="0" dirty="0">
                <a:solidFill>
                  <a:srgbClr val="000000"/>
                </a:solidFill>
                <a:effectLst/>
                <a:latin typeface="Helvetica Neue"/>
              </a:rPr>
              <a:t>Concaténation de nos échantillons après imputations des prédictions</a:t>
            </a:r>
          </a:p>
          <a:p>
            <a:pPr marL="285750" indent="-285750">
              <a:buFont typeface="Wingdings" panose="05000000000000000000" pitchFamily="2" charset="2"/>
              <a:buChar char="v"/>
            </a:pPr>
            <a:endParaRPr lang="fr-FR" sz="1400" dirty="0"/>
          </a:p>
          <a:p>
            <a:endParaRPr lang="fr-FR" sz="1400" dirty="0"/>
          </a:p>
        </p:txBody>
      </p:sp>
      <p:sp>
        <p:nvSpPr>
          <p:cNvPr id="3" name="Espace réservé du numéro de diapositive 2">
            <a:extLst>
              <a:ext uri="{FF2B5EF4-FFF2-40B4-BE49-F238E27FC236}">
                <a16:creationId xmlns:a16="http://schemas.microsoft.com/office/drawing/2014/main" id="{AC1DCEBE-A40F-3581-9A9D-FEE52B0EAB86}"/>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13</a:t>
            </a:fld>
            <a:endParaRPr lang="fr-FR" dirty="0">
              <a:ln w="0"/>
              <a:solidFill>
                <a:schemeClr val="tx1"/>
              </a:solidFill>
              <a:effectLst>
                <a:outerShdw blurRad="38100" dist="19050" dir="2700000" algn="tl" rotWithShape="0">
                  <a:schemeClr val="dk1">
                    <a:alpha val="40000"/>
                  </a:schemeClr>
                </a:outerShdw>
              </a:effectLst>
            </a:endParaRPr>
          </a:p>
        </p:txBody>
      </p:sp>
      <p:sp>
        <p:nvSpPr>
          <p:cNvPr id="5" name="Espace réservé du pied de page 4">
            <a:extLst>
              <a:ext uri="{FF2B5EF4-FFF2-40B4-BE49-F238E27FC236}">
                <a16:creationId xmlns:a16="http://schemas.microsoft.com/office/drawing/2014/main" id="{2C908FF8-21E2-2A75-CB4C-DDCEF32DB495}"/>
              </a:ext>
            </a:extLst>
          </p:cNvPr>
          <p:cNvSpPr>
            <a:spLocks noGrp="1"/>
          </p:cNvSpPr>
          <p:nvPr>
            <p:ph type="ftr" sz="quarter" idx="11"/>
          </p:nvPr>
        </p:nvSpPr>
        <p:spPr>
          <a:xfrm>
            <a:off x="188257" y="6356350"/>
            <a:ext cx="1940859" cy="365125"/>
          </a:xfrm>
        </p:spPr>
        <p:txBody>
          <a:bodyPr/>
          <a:lstStyle/>
          <a:p>
            <a:r>
              <a:rPr lang="fr-FR">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0974447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7D2072-77FD-DB78-42BE-75D547D2E074}"/>
              </a:ext>
            </a:extLst>
          </p:cNvPr>
          <p:cNvSpPr>
            <a:spLocks noGrp="1"/>
          </p:cNvSpPr>
          <p:nvPr>
            <p:ph type="title"/>
          </p:nvPr>
        </p:nvSpPr>
        <p:spPr>
          <a:xfrm>
            <a:off x="1151466" y="365126"/>
            <a:ext cx="10203921" cy="823912"/>
          </a:xfrm>
        </p:spPr>
        <p:txBody>
          <a:bodyPr/>
          <a:lstStyle/>
          <a:p>
            <a:pPr algn="ctr"/>
            <a:r>
              <a:rPr lang="fr-FR" sz="3200" b="1" dirty="0">
                <a:solidFill>
                  <a:srgbClr val="271A38"/>
                </a:solidFill>
                <a:latin typeface="Inter"/>
              </a:rPr>
              <a:t>Taux de remplissage après imputations</a:t>
            </a:r>
          </a:p>
        </p:txBody>
      </p:sp>
      <p:sp>
        <p:nvSpPr>
          <p:cNvPr id="3" name="Espace réservé du texte 2">
            <a:extLst>
              <a:ext uri="{FF2B5EF4-FFF2-40B4-BE49-F238E27FC236}">
                <a16:creationId xmlns:a16="http://schemas.microsoft.com/office/drawing/2014/main" id="{C2BAF7EE-99DB-233A-9B66-2D08D8C96E4D}"/>
              </a:ext>
            </a:extLst>
          </p:cNvPr>
          <p:cNvSpPr>
            <a:spLocks noGrp="1"/>
          </p:cNvSpPr>
          <p:nvPr>
            <p:ph type="body" idx="1"/>
          </p:nvPr>
        </p:nvSpPr>
        <p:spPr>
          <a:xfrm>
            <a:off x="2004814" y="956073"/>
            <a:ext cx="4625975" cy="529958"/>
          </a:xfrm>
        </p:spPr>
        <p:txBody>
          <a:bodyPr/>
          <a:lstStyle/>
          <a:p>
            <a:r>
              <a:rPr lang="fr-FR" sz="1800" dirty="0"/>
              <a:t>Représentation après imputation</a:t>
            </a:r>
          </a:p>
        </p:txBody>
      </p:sp>
      <p:pic>
        <p:nvPicPr>
          <p:cNvPr id="8" name="Espace réservé du contenu 7">
            <a:extLst>
              <a:ext uri="{FF2B5EF4-FFF2-40B4-BE49-F238E27FC236}">
                <a16:creationId xmlns:a16="http://schemas.microsoft.com/office/drawing/2014/main" id="{9A6F7D04-0972-B022-00A0-2894268AE5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8599" y="1921934"/>
            <a:ext cx="8178404" cy="3271360"/>
          </a:xfrm>
        </p:spPr>
      </p:pic>
      <p:sp>
        <p:nvSpPr>
          <p:cNvPr id="5" name="Espace réservé du texte 4">
            <a:extLst>
              <a:ext uri="{FF2B5EF4-FFF2-40B4-BE49-F238E27FC236}">
                <a16:creationId xmlns:a16="http://schemas.microsoft.com/office/drawing/2014/main" id="{A3AC1778-5708-3FC6-13DB-472D0132D8CB}"/>
              </a:ext>
            </a:extLst>
          </p:cNvPr>
          <p:cNvSpPr>
            <a:spLocks noGrp="1"/>
          </p:cNvSpPr>
          <p:nvPr>
            <p:ph type="body" sz="quarter" idx="3"/>
          </p:nvPr>
        </p:nvSpPr>
        <p:spPr>
          <a:xfrm>
            <a:off x="8585198" y="1168201"/>
            <a:ext cx="3489855" cy="635660"/>
          </a:xfrm>
        </p:spPr>
        <p:txBody>
          <a:bodyPr/>
          <a:lstStyle/>
          <a:p>
            <a:r>
              <a:rPr lang="fr-FR" sz="1800" dirty="0"/>
              <a:t>Taux de remplissage après traitements et imputations</a:t>
            </a:r>
          </a:p>
        </p:txBody>
      </p:sp>
      <p:pic>
        <p:nvPicPr>
          <p:cNvPr id="10" name="Espace réservé du contenu 9">
            <a:extLst>
              <a:ext uri="{FF2B5EF4-FFF2-40B4-BE49-F238E27FC236}">
                <a16:creationId xmlns:a16="http://schemas.microsoft.com/office/drawing/2014/main" id="{963DED9A-AA8C-ED59-25A3-CBFEAF0227F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91670" y="1921934"/>
            <a:ext cx="3117849" cy="3117849"/>
          </a:xfrm>
        </p:spPr>
      </p:pic>
      <p:sp>
        <p:nvSpPr>
          <p:cNvPr id="4" name="Espace réservé du numéro de diapositive 3">
            <a:extLst>
              <a:ext uri="{FF2B5EF4-FFF2-40B4-BE49-F238E27FC236}">
                <a16:creationId xmlns:a16="http://schemas.microsoft.com/office/drawing/2014/main" id="{8287A5B0-3FD0-E185-37D3-34F116A37603}"/>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14</a:t>
            </a:fld>
            <a:endParaRPr lang="fr-FR">
              <a:ln w="0"/>
              <a:solidFill>
                <a:schemeClr val="tx1"/>
              </a:solidFill>
              <a:effectLst>
                <a:outerShdw blurRad="38100" dist="19050" dir="2700000" algn="tl" rotWithShape="0">
                  <a:schemeClr val="dk1">
                    <a:alpha val="40000"/>
                  </a:schemeClr>
                </a:outerShdw>
              </a:effectLst>
            </a:endParaRPr>
          </a:p>
        </p:txBody>
      </p:sp>
      <p:sp>
        <p:nvSpPr>
          <p:cNvPr id="6" name="Espace réservé du pied de page 5">
            <a:extLst>
              <a:ext uri="{FF2B5EF4-FFF2-40B4-BE49-F238E27FC236}">
                <a16:creationId xmlns:a16="http://schemas.microsoft.com/office/drawing/2014/main" id="{06805BB2-59B2-702F-740E-71A5A577739D}"/>
              </a:ext>
            </a:extLst>
          </p:cNvPr>
          <p:cNvSpPr>
            <a:spLocks noGrp="1"/>
          </p:cNvSpPr>
          <p:nvPr>
            <p:ph type="ftr" sz="quarter" idx="11"/>
          </p:nvPr>
        </p:nvSpPr>
        <p:spPr>
          <a:xfrm>
            <a:off x="306003" y="6356350"/>
            <a:ext cx="1698811"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3561419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7723837-46CB-46E1-4339-1D21F86D2FD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8200" y="0"/>
            <a:ext cx="10305738"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re 1">
            <a:extLst>
              <a:ext uri="{FF2B5EF4-FFF2-40B4-BE49-F238E27FC236}">
                <a16:creationId xmlns:a16="http://schemas.microsoft.com/office/drawing/2014/main" id="{5E9F4D34-16CA-E849-AD83-EFD9A2D093AF}"/>
              </a:ext>
            </a:extLst>
          </p:cNvPr>
          <p:cNvSpPr>
            <a:spLocks noGrp="1"/>
          </p:cNvSpPr>
          <p:nvPr>
            <p:ph type="title"/>
          </p:nvPr>
        </p:nvSpPr>
        <p:spPr>
          <a:xfrm>
            <a:off x="2447769" y="94192"/>
            <a:ext cx="7086600" cy="566209"/>
          </a:xfrm>
          <a:solidFill>
            <a:schemeClr val="accent1">
              <a:lumMod val="40000"/>
              <a:lumOff val="60000"/>
              <a:alpha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a:normAutofit/>
          </a:bodyPr>
          <a:lstStyle/>
          <a:p>
            <a:pPr algn="ctr"/>
            <a:r>
              <a:rPr lang="fr-FR" sz="3200" b="1" dirty="0">
                <a:ln>
                  <a:solidFill>
                    <a:schemeClr val="tx2">
                      <a:lumMod val="20000"/>
                      <a:lumOff val="80000"/>
                    </a:schemeClr>
                  </a:solidFill>
                </a:ln>
                <a:solidFill>
                  <a:srgbClr val="271A38"/>
                </a:solidFill>
                <a:latin typeface="Inter"/>
              </a:rPr>
              <a:t>Deuxième partie : Analyse exploratoire</a:t>
            </a:r>
            <a:endParaRPr lang="fr-FR" sz="3200" dirty="0">
              <a:ln>
                <a:solidFill>
                  <a:schemeClr val="tx2">
                    <a:lumMod val="20000"/>
                    <a:lumOff val="80000"/>
                  </a:schemeClr>
                </a:solidFill>
              </a:ln>
            </a:endParaRPr>
          </a:p>
        </p:txBody>
      </p:sp>
      <p:sp>
        <p:nvSpPr>
          <p:cNvPr id="3" name="Espace réservé du numéro de diapositive 2">
            <a:extLst>
              <a:ext uri="{FF2B5EF4-FFF2-40B4-BE49-F238E27FC236}">
                <a16:creationId xmlns:a16="http://schemas.microsoft.com/office/drawing/2014/main" id="{CE506902-27C6-FBA9-9865-E81C5D44A351}"/>
              </a:ext>
            </a:extLst>
          </p:cNvPr>
          <p:cNvSpPr>
            <a:spLocks noGrp="1"/>
          </p:cNvSpPr>
          <p:nvPr>
            <p:ph type="sldNum" sz="quarter" idx="12"/>
          </p:nvPr>
        </p:nvSpPr>
        <p:spPr>
          <a:xfrm>
            <a:off x="8162769" y="6356348"/>
            <a:ext cx="2743200" cy="365125"/>
          </a:xfrm>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15</a:t>
            </a:fld>
            <a:endParaRPr lang="fr-FR" dirty="0">
              <a:solidFill>
                <a:schemeClr val="tx1"/>
              </a:solidFill>
            </a:endParaRPr>
          </a:p>
        </p:txBody>
      </p:sp>
      <p:sp>
        <p:nvSpPr>
          <p:cNvPr id="4" name="Espace réservé du pied de page 3">
            <a:extLst>
              <a:ext uri="{FF2B5EF4-FFF2-40B4-BE49-F238E27FC236}">
                <a16:creationId xmlns:a16="http://schemas.microsoft.com/office/drawing/2014/main" id="{54D54809-5BA0-886C-C9E1-C6C35A15AF8E}"/>
              </a:ext>
            </a:extLst>
          </p:cNvPr>
          <p:cNvSpPr>
            <a:spLocks noGrp="1"/>
          </p:cNvSpPr>
          <p:nvPr>
            <p:ph type="ftr" sz="quarter" idx="11"/>
          </p:nvPr>
        </p:nvSpPr>
        <p:spPr>
          <a:xfrm>
            <a:off x="941294" y="6356349"/>
            <a:ext cx="1591235"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9052718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06A32-2C53-AD3F-3E0B-2CA0B5BE1D5E}"/>
              </a:ext>
            </a:extLst>
          </p:cNvPr>
          <p:cNvSpPr>
            <a:spLocks noGrp="1"/>
          </p:cNvSpPr>
          <p:nvPr>
            <p:ph type="title"/>
          </p:nvPr>
        </p:nvSpPr>
        <p:spPr/>
        <p:txBody>
          <a:bodyPr>
            <a:normAutofit/>
          </a:bodyPr>
          <a:lstStyle/>
          <a:p>
            <a:pPr algn="ctr"/>
            <a:r>
              <a:rPr lang="fr-FR" sz="3200" b="1" i="0" dirty="0">
                <a:solidFill>
                  <a:srgbClr val="000000"/>
                </a:solidFill>
                <a:effectLst/>
                <a:latin typeface="Helvetica Neue"/>
              </a:rPr>
              <a:t>Analyse univariée</a:t>
            </a:r>
            <a:endParaRPr lang="fr-FR" sz="3200" dirty="0"/>
          </a:p>
        </p:txBody>
      </p:sp>
      <p:pic>
        <p:nvPicPr>
          <p:cNvPr id="5" name="Espace réservé du contenu 4">
            <a:extLst>
              <a:ext uri="{FF2B5EF4-FFF2-40B4-BE49-F238E27FC236}">
                <a16:creationId xmlns:a16="http://schemas.microsoft.com/office/drawing/2014/main" id="{A26C0855-3F81-DAA8-0914-90B1832684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0858" y="1689736"/>
            <a:ext cx="10150284" cy="5075142"/>
          </a:xfrm>
        </p:spPr>
      </p:pic>
      <p:sp>
        <p:nvSpPr>
          <p:cNvPr id="3" name="Espace réservé du numéro de diapositive 2">
            <a:extLst>
              <a:ext uri="{FF2B5EF4-FFF2-40B4-BE49-F238E27FC236}">
                <a16:creationId xmlns:a16="http://schemas.microsoft.com/office/drawing/2014/main" id="{5BC4ED13-C75C-6765-8C93-35B12336B459}"/>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16</a:t>
            </a:fld>
            <a:endParaRPr lang="fr-FR" dirty="0">
              <a:solidFill>
                <a:schemeClr val="tx1"/>
              </a:solidFill>
            </a:endParaRPr>
          </a:p>
        </p:txBody>
      </p:sp>
      <p:sp>
        <p:nvSpPr>
          <p:cNvPr id="4" name="Espace réservé du pied de page 3">
            <a:extLst>
              <a:ext uri="{FF2B5EF4-FFF2-40B4-BE49-F238E27FC236}">
                <a16:creationId xmlns:a16="http://schemas.microsoft.com/office/drawing/2014/main" id="{8287E6C1-4AA1-A232-9C3F-260EC0251193}"/>
              </a:ext>
            </a:extLst>
          </p:cNvPr>
          <p:cNvSpPr>
            <a:spLocks noGrp="1"/>
          </p:cNvSpPr>
          <p:nvPr>
            <p:ph type="ftr" sz="quarter" idx="11"/>
          </p:nvPr>
        </p:nvSpPr>
        <p:spPr>
          <a:xfrm>
            <a:off x="206187" y="6313321"/>
            <a:ext cx="1940859" cy="408528"/>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52529461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5B224-5222-48B7-DBBC-3EF1628CD64F}"/>
              </a:ext>
            </a:extLst>
          </p:cNvPr>
          <p:cNvSpPr>
            <a:spLocks noGrp="1"/>
          </p:cNvSpPr>
          <p:nvPr>
            <p:ph type="title"/>
          </p:nvPr>
        </p:nvSpPr>
        <p:spPr>
          <a:xfrm>
            <a:off x="2769172" y="658368"/>
            <a:ext cx="5963348" cy="694944"/>
          </a:xfrm>
        </p:spPr>
        <p:txBody>
          <a:bodyPr/>
          <a:lstStyle/>
          <a:p>
            <a:pPr algn="ctr"/>
            <a:r>
              <a:rPr lang="fr-FR" b="1" i="0" dirty="0">
                <a:solidFill>
                  <a:srgbClr val="000000"/>
                </a:solidFill>
                <a:effectLst/>
                <a:latin typeface="Helvetica Neue"/>
              </a:rPr>
              <a:t>Features numériques</a:t>
            </a:r>
            <a:endParaRPr lang="fr-FR" dirty="0"/>
          </a:p>
        </p:txBody>
      </p:sp>
      <p:pic>
        <p:nvPicPr>
          <p:cNvPr id="6" name="Espace réservé du contenu 5">
            <a:extLst>
              <a:ext uri="{FF2B5EF4-FFF2-40B4-BE49-F238E27FC236}">
                <a16:creationId xmlns:a16="http://schemas.microsoft.com/office/drawing/2014/main" id="{1799C4A3-8CBF-76CF-C9AE-B33CEA7971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017" y="2295144"/>
            <a:ext cx="9027997" cy="2688337"/>
          </a:xfrm>
        </p:spPr>
      </p:pic>
      <p:sp>
        <p:nvSpPr>
          <p:cNvPr id="4" name="Espace réservé du texte 3">
            <a:extLst>
              <a:ext uri="{FF2B5EF4-FFF2-40B4-BE49-F238E27FC236}">
                <a16:creationId xmlns:a16="http://schemas.microsoft.com/office/drawing/2014/main" id="{0D32AAFD-AE52-5CBE-7BB0-78D0DD1B1B39}"/>
              </a:ext>
            </a:extLst>
          </p:cNvPr>
          <p:cNvSpPr>
            <a:spLocks noGrp="1"/>
          </p:cNvSpPr>
          <p:nvPr>
            <p:ph type="body" sz="half" idx="2"/>
          </p:nvPr>
        </p:nvSpPr>
        <p:spPr>
          <a:xfrm>
            <a:off x="726884" y="2898648"/>
            <a:ext cx="2208341" cy="768096"/>
          </a:xfrm>
        </p:spPr>
        <p:txBody>
          <a:bodyPr>
            <a:normAutofit fontScale="92500" lnSpcReduction="20000"/>
          </a:bodyPr>
          <a:lstStyle/>
          <a:p>
            <a:r>
              <a:rPr lang="fr-FR" dirty="0"/>
              <a:t>Ces données sont regroupées dans l’ensemble de nos variables quantitatives</a:t>
            </a:r>
          </a:p>
        </p:txBody>
      </p:sp>
      <p:sp>
        <p:nvSpPr>
          <p:cNvPr id="3" name="Espace réservé du numéro de diapositive 2">
            <a:extLst>
              <a:ext uri="{FF2B5EF4-FFF2-40B4-BE49-F238E27FC236}">
                <a16:creationId xmlns:a16="http://schemas.microsoft.com/office/drawing/2014/main" id="{AAAD8F33-45AE-DE4E-2BEF-B89DD0D7D7FD}"/>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17</a:t>
            </a:fld>
            <a:endParaRPr lang="fr-FR" dirty="0">
              <a:solidFill>
                <a:schemeClr val="tx1"/>
              </a:solidFill>
            </a:endParaRPr>
          </a:p>
        </p:txBody>
      </p:sp>
      <p:sp>
        <p:nvSpPr>
          <p:cNvPr id="5" name="Espace réservé du pied de page 4">
            <a:extLst>
              <a:ext uri="{FF2B5EF4-FFF2-40B4-BE49-F238E27FC236}">
                <a16:creationId xmlns:a16="http://schemas.microsoft.com/office/drawing/2014/main" id="{1BBFEB74-5A6D-EEDA-D511-5C13ABC16B25}"/>
              </a:ext>
            </a:extLst>
          </p:cNvPr>
          <p:cNvSpPr>
            <a:spLocks noGrp="1"/>
          </p:cNvSpPr>
          <p:nvPr>
            <p:ph type="ftr" sz="quarter" idx="11"/>
          </p:nvPr>
        </p:nvSpPr>
        <p:spPr>
          <a:xfrm>
            <a:off x="304800" y="6356349"/>
            <a:ext cx="1707776"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8919941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D6663-65A4-C3FB-EE27-63BC4F80F9AA}"/>
              </a:ext>
            </a:extLst>
          </p:cNvPr>
          <p:cNvSpPr>
            <a:spLocks noGrp="1"/>
          </p:cNvSpPr>
          <p:nvPr>
            <p:ph type="title"/>
          </p:nvPr>
        </p:nvSpPr>
        <p:spPr>
          <a:xfrm>
            <a:off x="493776" y="27432"/>
            <a:ext cx="11519596" cy="905256"/>
          </a:xfrm>
        </p:spPr>
        <p:txBody>
          <a:bodyPr>
            <a:normAutofit fontScale="90000"/>
          </a:bodyPr>
          <a:lstStyle/>
          <a:p>
            <a:pPr algn="ctr"/>
            <a:r>
              <a:rPr lang="fr-FR" sz="3200" b="1" dirty="0">
                <a:solidFill>
                  <a:srgbClr val="000000"/>
                </a:solidFill>
                <a:latin typeface="Helvetica Neue"/>
              </a:rPr>
              <a:t>Exemple de représentation distribution de variables quantitatives</a:t>
            </a:r>
          </a:p>
        </p:txBody>
      </p:sp>
      <p:pic>
        <p:nvPicPr>
          <p:cNvPr id="10" name="Espace réservé du contenu 9">
            <a:extLst>
              <a:ext uri="{FF2B5EF4-FFF2-40B4-BE49-F238E27FC236}">
                <a16:creationId xmlns:a16="http://schemas.microsoft.com/office/drawing/2014/main" id="{D639A7E2-8130-1148-8584-B749C970B6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500" y="1189038"/>
            <a:ext cx="12024999" cy="2404999"/>
          </a:xfrm>
        </p:spPr>
      </p:pic>
      <p:pic>
        <p:nvPicPr>
          <p:cNvPr id="14" name="Espace réservé du contenu 13">
            <a:extLst>
              <a:ext uri="{FF2B5EF4-FFF2-40B4-BE49-F238E27FC236}">
                <a16:creationId xmlns:a16="http://schemas.microsoft.com/office/drawing/2014/main" id="{861F35B0-4C54-3789-0444-3FCED2D139E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67000" y="3986657"/>
            <a:ext cx="12025000" cy="2404999"/>
          </a:xfrm>
        </p:spPr>
      </p:pic>
      <p:sp>
        <p:nvSpPr>
          <p:cNvPr id="3" name="Espace réservé du numéro de diapositive 2">
            <a:extLst>
              <a:ext uri="{FF2B5EF4-FFF2-40B4-BE49-F238E27FC236}">
                <a16:creationId xmlns:a16="http://schemas.microsoft.com/office/drawing/2014/main" id="{CD1B04CE-5CAE-986B-99C4-01EF474F191C}"/>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18</a:t>
            </a:fld>
            <a:endParaRPr lang="fr-FR" dirty="0">
              <a:solidFill>
                <a:schemeClr val="tx1"/>
              </a:solidFill>
            </a:endParaRPr>
          </a:p>
        </p:txBody>
      </p:sp>
      <p:sp>
        <p:nvSpPr>
          <p:cNvPr id="4" name="Espace réservé du pied de page 3">
            <a:extLst>
              <a:ext uri="{FF2B5EF4-FFF2-40B4-BE49-F238E27FC236}">
                <a16:creationId xmlns:a16="http://schemas.microsoft.com/office/drawing/2014/main" id="{C93D8E36-CC87-EBEB-ACAB-0731789E35A1}"/>
              </a:ext>
            </a:extLst>
          </p:cNvPr>
          <p:cNvSpPr>
            <a:spLocks noGrp="1"/>
          </p:cNvSpPr>
          <p:nvPr>
            <p:ph type="ftr" sz="quarter" idx="11"/>
          </p:nvPr>
        </p:nvSpPr>
        <p:spPr>
          <a:xfrm>
            <a:off x="0" y="6356349"/>
            <a:ext cx="1869140"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8590038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85452-C524-4512-714D-C8A5D7E20A34}"/>
              </a:ext>
            </a:extLst>
          </p:cNvPr>
          <p:cNvSpPr>
            <a:spLocks noGrp="1"/>
          </p:cNvSpPr>
          <p:nvPr>
            <p:ph type="title"/>
          </p:nvPr>
        </p:nvSpPr>
        <p:spPr>
          <a:xfrm>
            <a:off x="3710210" y="446404"/>
            <a:ext cx="4771580" cy="542608"/>
          </a:xfrm>
        </p:spPr>
        <p:txBody>
          <a:bodyPr/>
          <a:lstStyle/>
          <a:p>
            <a:r>
              <a:rPr lang="fr-FR" b="1" dirty="0" err="1">
                <a:solidFill>
                  <a:srgbClr val="000000"/>
                </a:solidFill>
                <a:latin typeface="Helvetica Neue"/>
              </a:rPr>
              <a:t>Features</a:t>
            </a:r>
            <a:r>
              <a:rPr lang="fr-FR" b="1" dirty="0">
                <a:solidFill>
                  <a:srgbClr val="000000"/>
                </a:solidFill>
                <a:latin typeface="Helvetica Neue"/>
              </a:rPr>
              <a:t> catégorielles</a:t>
            </a:r>
          </a:p>
        </p:txBody>
      </p:sp>
      <p:pic>
        <p:nvPicPr>
          <p:cNvPr id="6" name="Espace réservé du contenu 5">
            <a:extLst>
              <a:ext uri="{FF2B5EF4-FFF2-40B4-BE49-F238E27FC236}">
                <a16:creationId xmlns:a16="http://schemas.microsoft.com/office/drawing/2014/main" id="{F75B3CFA-A047-129C-5EDE-75364AAC9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0792" y="1603438"/>
            <a:ext cx="7304596" cy="4309712"/>
          </a:xfrm>
        </p:spPr>
      </p:pic>
      <p:sp>
        <p:nvSpPr>
          <p:cNvPr id="4" name="Espace réservé du texte 3">
            <a:extLst>
              <a:ext uri="{FF2B5EF4-FFF2-40B4-BE49-F238E27FC236}">
                <a16:creationId xmlns:a16="http://schemas.microsoft.com/office/drawing/2014/main" id="{2000C34A-103D-C694-23B2-EABBD3403635}"/>
              </a:ext>
            </a:extLst>
          </p:cNvPr>
          <p:cNvSpPr>
            <a:spLocks noGrp="1"/>
          </p:cNvSpPr>
          <p:nvPr>
            <p:ph type="body" sz="half" idx="2"/>
          </p:nvPr>
        </p:nvSpPr>
        <p:spPr>
          <a:xfrm>
            <a:off x="1047051" y="2935224"/>
            <a:ext cx="2596897" cy="987552"/>
          </a:xfrm>
        </p:spPr>
        <p:txBody>
          <a:bodyPr/>
          <a:lstStyle/>
          <a:p>
            <a:r>
              <a:rPr lang="fr-FR" dirty="0"/>
              <a:t>Ces données sont regroupées dans l’ensemble de nos variables qualitatives</a:t>
            </a:r>
          </a:p>
          <a:p>
            <a:endParaRPr lang="fr-FR" dirty="0"/>
          </a:p>
        </p:txBody>
      </p:sp>
      <p:sp>
        <p:nvSpPr>
          <p:cNvPr id="3" name="Espace réservé du numéro de diapositive 2">
            <a:extLst>
              <a:ext uri="{FF2B5EF4-FFF2-40B4-BE49-F238E27FC236}">
                <a16:creationId xmlns:a16="http://schemas.microsoft.com/office/drawing/2014/main" id="{B5B46E82-13A2-A67A-31E0-C64E83FFF5C2}"/>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19</a:t>
            </a:fld>
            <a:endParaRPr lang="fr-FR" dirty="0">
              <a:solidFill>
                <a:schemeClr val="tx1"/>
              </a:solidFill>
            </a:endParaRPr>
          </a:p>
        </p:txBody>
      </p:sp>
      <p:sp>
        <p:nvSpPr>
          <p:cNvPr id="5" name="Espace réservé du pied de page 4">
            <a:extLst>
              <a:ext uri="{FF2B5EF4-FFF2-40B4-BE49-F238E27FC236}">
                <a16:creationId xmlns:a16="http://schemas.microsoft.com/office/drawing/2014/main" id="{39322930-F573-60F5-7379-BB90EC4F1648}"/>
              </a:ext>
            </a:extLst>
          </p:cNvPr>
          <p:cNvSpPr>
            <a:spLocks noGrp="1"/>
          </p:cNvSpPr>
          <p:nvPr>
            <p:ph type="ftr" sz="quarter" idx="11"/>
          </p:nvPr>
        </p:nvSpPr>
        <p:spPr>
          <a:xfrm>
            <a:off x="288099" y="6356350"/>
            <a:ext cx="2057400"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444801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62F9C-C523-CBD5-9741-FD8FF64A85D8}"/>
              </a:ext>
            </a:extLst>
          </p:cNvPr>
          <p:cNvSpPr>
            <a:spLocks noGrp="1"/>
          </p:cNvSpPr>
          <p:nvPr>
            <p:ph type="title"/>
          </p:nvPr>
        </p:nvSpPr>
        <p:spPr>
          <a:xfrm>
            <a:off x="838200" y="365125"/>
            <a:ext cx="9914467" cy="811742"/>
          </a:xfrm>
        </p:spPr>
        <p:txBody>
          <a:bodyPr>
            <a:normAutofit/>
          </a:bodyPr>
          <a:lstStyle/>
          <a:p>
            <a:pPr algn="ctr"/>
            <a:r>
              <a:rPr lang="fr-FR" sz="3200" b="1" dirty="0">
                <a:solidFill>
                  <a:srgbClr val="271A38"/>
                </a:solidFill>
                <a:latin typeface="Inter"/>
              </a:rPr>
              <a:t>U</a:t>
            </a:r>
            <a:r>
              <a:rPr lang="fr-FR" sz="3200" b="1" i="0" dirty="0">
                <a:solidFill>
                  <a:srgbClr val="271A38"/>
                </a:solidFill>
                <a:effectLst/>
                <a:latin typeface="Inter"/>
              </a:rPr>
              <a:t>ne idée</a:t>
            </a:r>
            <a:r>
              <a:rPr lang="fr-FR" sz="3200" b="0" i="0" dirty="0">
                <a:solidFill>
                  <a:srgbClr val="271A38"/>
                </a:solidFill>
                <a:effectLst/>
                <a:latin typeface="Inter"/>
              </a:rPr>
              <a:t> </a:t>
            </a:r>
            <a:r>
              <a:rPr lang="fr-FR" sz="3200" b="1" i="0" dirty="0">
                <a:solidFill>
                  <a:srgbClr val="271A38"/>
                </a:solidFill>
                <a:effectLst/>
                <a:latin typeface="Inter"/>
              </a:rPr>
              <a:t>d’application</a:t>
            </a:r>
            <a:endParaRPr lang="fr-FR" sz="3200" dirty="0"/>
          </a:p>
        </p:txBody>
      </p:sp>
      <p:sp>
        <p:nvSpPr>
          <p:cNvPr id="4" name="ZoneTexte 3">
            <a:extLst>
              <a:ext uri="{FF2B5EF4-FFF2-40B4-BE49-F238E27FC236}">
                <a16:creationId xmlns:a16="http://schemas.microsoft.com/office/drawing/2014/main" id="{0369B042-F923-67A4-0D85-51F4522347D4}"/>
              </a:ext>
            </a:extLst>
          </p:cNvPr>
          <p:cNvSpPr txBox="1"/>
          <p:nvPr/>
        </p:nvSpPr>
        <p:spPr>
          <a:xfrm>
            <a:off x="838200" y="1710266"/>
            <a:ext cx="3920066" cy="4462760"/>
          </a:xfrm>
          <a:prstGeom prst="rect">
            <a:avLst/>
          </a:prstGeom>
          <a:noFill/>
        </p:spPr>
        <p:txBody>
          <a:bodyPr wrap="square" rtlCol="0">
            <a:spAutoFit/>
          </a:bodyPr>
          <a:lstStyle/>
          <a:p>
            <a:r>
              <a:rPr lang="fr-FR" sz="1400" dirty="0"/>
              <a:t>L’idée dans ce projet c’est de proposer une application en lien avec l’alimentation qui donnera le maximum d’informations à l’utilisateur dans son choix concernant un produit alimentaire   </a:t>
            </a:r>
          </a:p>
          <a:p>
            <a:r>
              <a:rPr lang="fr-FR" sz="1400" dirty="0"/>
              <a:t>                                                                                                                                                                                                                                                       </a:t>
            </a:r>
          </a:p>
          <a:p>
            <a:r>
              <a:rPr lang="fr-FR" sz="1400" dirty="0"/>
              <a:t>L’application devra tout d’abord permettre à l’utilisateur de rechercher un produit par son nom dans un champ de recherche et lui fournir l’ensemble des composants et informations  sur ce produit</a:t>
            </a:r>
          </a:p>
          <a:p>
            <a:endParaRPr lang="fr-FR" sz="1400" dirty="0"/>
          </a:p>
          <a:p>
            <a:r>
              <a:rPr lang="fr-FR" sz="1400" dirty="0"/>
              <a:t>En suite, cette application devra donner  la possibilité à l’utilisateur d’effectuer une recherche multicritères : choix d’un produit  en fonction de son grade (A, B, C, D, E), de sucre , de sel ou du type  de vitamines, etc.</a:t>
            </a:r>
          </a:p>
          <a:p>
            <a:endParaRPr lang="fr-FR" sz="1400" dirty="0"/>
          </a:p>
          <a:p>
            <a:r>
              <a:rPr lang="fr-FR" sz="1400" dirty="0"/>
              <a:t>En fin, l’application propose des produits similaires ou encore plus adaptés au choix de l’utilisateur</a:t>
            </a:r>
          </a:p>
          <a:p>
            <a:endParaRPr lang="fr-FR" dirty="0"/>
          </a:p>
        </p:txBody>
      </p:sp>
      <p:pic>
        <p:nvPicPr>
          <p:cNvPr id="6" name="Image 5">
            <a:extLst>
              <a:ext uri="{FF2B5EF4-FFF2-40B4-BE49-F238E27FC236}">
                <a16:creationId xmlns:a16="http://schemas.microsoft.com/office/drawing/2014/main" id="{D410CDA0-E538-223B-A962-FA71FBD86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057" y="1592368"/>
            <a:ext cx="6941609" cy="416496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ContrastingLeftFacing"/>
            <a:lightRig rig="threePt" dir="t">
              <a:rot lat="0" lon="0" rev="19200000"/>
            </a:lightRig>
          </a:scene3d>
          <a:sp3d extrusionH="25400">
            <a:bevelT w="304800" h="152400" prst="hardEdge"/>
            <a:extrusionClr>
              <a:srgbClr val="FFFFFF"/>
            </a:extrusionClr>
          </a:sp3d>
        </p:spPr>
      </p:pic>
      <p:sp>
        <p:nvSpPr>
          <p:cNvPr id="3" name="Espace réservé du numéro de diapositive 2">
            <a:extLst>
              <a:ext uri="{FF2B5EF4-FFF2-40B4-BE49-F238E27FC236}">
                <a16:creationId xmlns:a16="http://schemas.microsoft.com/office/drawing/2014/main" id="{40FFD495-C435-EAFC-B813-716F83A91092}"/>
              </a:ext>
            </a:extLst>
          </p:cNvPr>
          <p:cNvSpPr>
            <a:spLocks noGrp="1"/>
          </p:cNvSpPr>
          <p:nvPr>
            <p:ph type="sldNum" sz="quarter" idx="12"/>
          </p:nvPr>
        </p:nvSpPr>
        <p:spPr>
          <a:xfrm>
            <a:off x="8736106" y="6310312"/>
            <a:ext cx="2743200" cy="365125"/>
          </a:xfrm>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a:t>
            </a:fld>
            <a:endParaRPr lang="fr-FR" dirty="0">
              <a:ln w="0"/>
              <a:solidFill>
                <a:schemeClr val="tx1"/>
              </a:solidFill>
              <a:effectLst>
                <a:outerShdw blurRad="38100" dist="19050" dir="2700000" algn="tl" rotWithShape="0">
                  <a:schemeClr val="dk1">
                    <a:alpha val="40000"/>
                  </a:schemeClr>
                </a:outerShdw>
              </a:effectLst>
            </a:endParaRPr>
          </a:p>
        </p:txBody>
      </p:sp>
      <p:sp>
        <p:nvSpPr>
          <p:cNvPr id="5" name="Espace réservé du pied de page 4">
            <a:extLst>
              <a:ext uri="{FF2B5EF4-FFF2-40B4-BE49-F238E27FC236}">
                <a16:creationId xmlns:a16="http://schemas.microsoft.com/office/drawing/2014/main" id="{7CE6BB56-5DA2-1286-FF40-D87E65EECDA6}"/>
              </a:ext>
            </a:extLst>
          </p:cNvPr>
          <p:cNvSpPr>
            <a:spLocks noGrp="1"/>
          </p:cNvSpPr>
          <p:nvPr>
            <p:ph type="ftr" sz="quarter" idx="11"/>
          </p:nvPr>
        </p:nvSpPr>
        <p:spPr>
          <a:xfrm>
            <a:off x="649941" y="6310312"/>
            <a:ext cx="1322295"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70300590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E533E8-AC11-D006-2C90-C6F300374F77}"/>
              </a:ext>
            </a:extLst>
          </p:cNvPr>
          <p:cNvSpPr>
            <a:spLocks noGrp="1"/>
          </p:cNvSpPr>
          <p:nvPr>
            <p:ph type="title"/>
          </p:nvPr>
        </p:nvSpPr>
        <p:spPr>
          <a:xfrm>
            <a:off x="489204" y="99950"/>
            <a:ext cx="11365991" cy="723010"/>
          </a:xfrm>
        </p:spPr>
        <p:txBody>
          <a:bodyPr>
            <a:normAutofit fontScale="90000"/>
          </a:bodyPr>
          <a:lstStyle/>
          <a:p>
            <a:pPr algn="ctr"/>
            <a:r>
              <a:rPr lang="fr-FR" sz="3200" b="1" dirty="0">
                <a:solidFill>
                  <a:srgbClr val="000000"/>
                </a:solidFill>
                <a:latin typeface="Helvetica Neue"/>
              </a:rPr>
              <a:t>Exemple de représentation distribution de variables catégorielles</a:t>
            </a:r>
          </a:p>
        </p:txBody>
      </p:sp>
      <p:pic>
        <p:nvPicPr>
          <p:cNvPr id="8" name="Espace réservé du contenu 7">
            <a:extLst>
              <a:ext uri="{FF2B5EF4-FFF2-40B4-BE49-F238E27FC236}">
                <a16:creationId xmlns:a16="http://schemas.microsoft.com/office/drawing/2014/main" id="{55C93FE7-EDD6-ECDD-E79B-7D95386E41E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1060" y="1724025"/>
            <a:ext cx="6222115" cy="3111057"/>
          </a:xfrm>
        </p:spPr>
      </p:pic>
      <p:pic>
        <p:nvPicPr>
          <p:cNvPr id="12" name="Espace réservé du contenu 11">
            <a:extLst>
              <a:ext uri="{FF2B5EF4-FFF2-40B4-BE49-F238E27FC236}">
                <a16:creationId xmlns:a16="http://schemas.microsoft.com/office/drawing/2014/main" id="{91ACF697-2461-5DEA-29BF-DE89F58C12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94394" y="1724025"/>
            <a:ext cx="6222111" cy="3111056"/>
          </a:xfrm>
        </p:spPr>
      </p:pic>
      <p:sp>
        <p:nvSpPr>
          <p:cNvPr id="3" name="Espace réservé du numéro de diapositive 2">
            <a:extLst>
              <a:ext uri="{FF2B5EF4-FFF2-40B4-BE49-F238E27FC236}">
                <a16:creationId xmlns:a16="http://schemas.microsoft.com/office/drawing/2014/main" id="{598FFB94-3E02-EA37-4657-B9EAB5E4FCC5}"/>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20</a:t>
            </a:fld>
            <a:endParaRPr lang="fr-FR" dirty="0">
              <a:solidFill>
                <a:schemeClr val="tx1"/>
              </a:solidFill>
            </a:endParaRPr>
          </a:p>
        </p:txBody>
      </p:sp>
      <p:sp>
        <p:nvSpPr>
          <p:cNvPr id="4" name="Espace réservé du pied de page 3">
            <a:extLst>
              <a:ext uri="{FF2B5EF4-FFF2-40B4-BE49-F238E27FC236}">
                <a16:creationId xmlns:a16="http://schemas.microsoft.com/office/drawing/2014/main" id="{F7DE4B60-32D8-96C4-22B1-D6803A75A908}"/>
              </a:ext>
            </a:extLst>
          </p:cNvPr>
          <p:cNvSpPr>
            <a:spLocks noGrp="1"/>
          </p:cNvSpPr>
          <p:nvPr>
            <p:ph type="ftr" sz="quarter" idx="11"/>
          </p:nvPr>
        </p:nvSpPr>
        <p:spPr>
          <a:xfrm>
            <a:off x="489204" y="6347759"/>
            <a:ext cx="1645024"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1996337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6E2179-5AA7-F253-5C56-3EFB7F725527}"/>
              </a:ext>
            </a:extLst>
          </p:cNvPr>
          <p:cNvSpPr>
            <a:spLocks noGrp="1"/>
          </p:cNvSpPr>
          <p:nvPr>
            <p:ph type="title"/>
          </p:nvPr>
        </p:nvSpPr>
        <p:spPr>
          <a:xfrm>
            <a:off x="1091184" y="177799"/>
            <a:ext cx="10009632" cy="1006475"/>
          </a:xfrm>
        </p:spPr>
        <p:txBody>
          <a:bodyPr>
            <a:normAutofit fontScale="90000"/>
          </a:bodyPr>
          <a:lstStyle/>
          <a:p>
            <a:pPr algn="ctr"/>
            <a:r>
              <a:rPr lang="fr-FR" sz="3200" b="1" dirty="0">
                <a:solidFill>
                  <a:srgbClr val="000000"/>
                </a:solidFill>
                <a:latin typeface="Helvetica Neue"/>
              </a:rPr>
              <a:t>Analyse bivariée</a:t>
            </a:r>
            <a:br>
              <a:rPr lang="fr-FR" b="1" i="0" dirty="0">
                <a:solidFill>
                  <a:srgbClr val="000000"/>
                </a:solidFill>
                <a:effectLst/>
                <a:latin typeface="Helvetica Neue"/>
              </a:rPr>
            </a:br>
            <a:endParaRPr lang="fr-FR" dirty="0"/>
          </a:p>
        </p:txBody>
      </p:sp>
      <p:pic>
        <p:nvPicPr>
          <p:cNvPr id="5" name="Espace réservé du contenu 4">
            <a:extLst>
              <a:ext uri="{FF2B5EF4-FFF2-40B4-BE49-F238E27FC236}">
                <a16:creationId xmlns:a16="http://schemas.microsoft.com/office/drawing/2014/main" id="{D971695B-B4C0-CD56-7EC1-FB38DC6661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9575" y="1563625"/>
            <a:ext cx="10484225" cy="3794560"/>
          </a:xfrm>
        </p:spPr>
      </p:pic>
      <p:sp>
        <p:nvSpPr>
          <p:cNvPr id="3" name="Espace réservé du numéro de diapositive 2">
            <a:extLst>
              <a:ext uri="{FF2B5EF4-FFF2-40B4-BE49-F238E27FC236}">
                <a16:creationId xmlns:a16="http://schemas.microsoft.com/office/drawing/2014/main" id="{F232FEDE-BC8F-20E8-E0D7-85D37ADF2247}"/>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21</a:t>
            </a:fld>
            <a:endParaRPr lang="fr-FR" dirty="0">
              <a:solidFill>
                <a:schemeClr val="tx1"/>
              </a:solidFill>
            </a:endParaRPr>
          </a:p>
        </p:txBody>
      </p:sp>
      <p:sp>
        <p:nvSpPr>
          <p:cNvPr id="4" name="Espace réservé du pied de page 3">
            <a:extLst>
              <a:ext uri="{FF2B5EF4-FFF2-40B4-BE49-F238E27FC236}">
                <a16:creationId xmlns:a16="http://schemas.microsoft.com/office/drawing/2014/main" id="{5F494237-B7FE-53E1-996B-B65ADC96EBED}"/>
              </a:ext>
            </a:extLst>
          </p:cNvPr>
          <p:cNvSpPr>
            <a:spLocks noGrp="1"/>
          </p:cNvSpPr>
          <p:nvPr>
            <p:ph type="ftr" sz="quarter" idx="11"/>
          </p:nvPr>
        </p:nvSpPr>
        <p:spPr>
          <a:xfrm>
            <a:off x="600636" y="6173787"/>
            <a:ext cx="1402976"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78381136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5B224-5222-48B7-DBBC-3EF1628CD64F}"/>
              </a:ext>
            </a:extLst>
          </p:cNvPr>
          <p:cNvSpPr>
            <a:spLocks noGrp="1"/>
          </p:cNvSpPr>
          <p:nvPr>
            <p:ph type="title"/>
          </p:nvPr>
        </p:nvSpPr>
        <p:spPr>
          <a:xfrm>
            <a:off x="2769172" y="100584"/>
            <a:ext cx="5963348" cy="694944"/>
          </a:xfrm>
        </p:spPr>
        <p:txBody>
          <a:bodyPr/>
          <a:lstStyle/>
          <a:p>
            <a:pPr algn="ctr"/>
            <a:r>
              <a:rPr lang="fr-FR" b="1" i="0" dirty="0">
                <a:solidFill>
                  <a:srgbClr val="000000"/>
                </a:solidFill>
                <a:effectLst/>
                <a:latin typeface="Helvetica Neue"/>
              </a:rPr>
              <a:t>Features numériques</a:t>
            </a:r>
            <a:endParaRPr lang="fr-FR" dirty="0"/>
          </a:p>
        </p:txBody>
      </p:sp>
      <p:sp>
        <p:nvSpPr>
          <p:cNvPr id="4" name="Espace réservé du texte 3">
            <a:extLst>
              <a:ext uri="{FF2B5EF4-FFF2-40B4-BE49-F238E27FC236}">
                <a16:creationId xmlns:a16="http://schemas.microsoft.com/office/drawing/2014/main" id="{0D32AAFD-AE52-5CBE-7BB0-78D0DD1B1B39}"/>
              </a:ext>
            </a:extLst>
          </p:cNvPr>
          <p:cNvSpPr>
            <a:spLocks noGrp="1"/>
          </p:cNvSpPr>
          <p:nvPr>
            <p:ph type="body" sz="half" idx="2"/>
          </p:nvPr>
        </p:nvSpPr>
        <p:spPr>
          <a:xfrm>
            <a:off x="1681035" y="2926080"/>
            <a:ext cx="2176273" cy="1005840"/>
          </a:xfrm>
        </p:spPr>
        <p:txBody>
          <a:bodyPr>
            <a:noAutofit/>
          </a:bodyPr>
          <a:lstStyle/>
          <a:p>
            <a:r>
              <a:rPr lang="fr-FR" sz="1400" dirty="0"/>
              <a:t>La méthode r de Pearson nous donne une possibilité de représenter l’ensemble des variables à l’aide de la matrice de corrélation</a:t>
            </a:r>
          </a:p>
        </p:txBody>
      </p:sp>
      <p:pic>
        <p:nvPicPr>
          <p:cNvPr id="8" name="Espace réservé du contenu 7">
            <a:extLst>
              <a:ext uri="{FF2B5EF4-FFF2-40B4-BE49-F238E27FC236}">
                <a16:creationId xmlns:a16="http://schemas.microsoft.com/office/drawing/2014/main" id="{762B2EBD-4741-69D3-1DCA-37C7A5FC60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6088" y="795528"/>
            <a:ext cx="6088253" cy="6088253"/>
          </a:xfrm>
        </p:spPr>
      </p:pic>
      <p:sp>
        <p:nvSpPr>
          <p:cNvPr id="3" name="Espace réservé du numéro de diapositive 2">
            <a:extLst>
              <a:ext uri="{FF2B5EF4-FFF2-40B4-BE49-F238E27FC236}">
                <a16:creationId xmlns:a16="http://schemas.microsoft.com/office/drawing/2014/main" id="{5926B2F2-6C49-9C3E-B45E-AB74B55765BB}"/>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22</a:t>
            </a:fld>
            <a:endParaRPr lang="fr-FR" dirty="0">
              <a:solidFill>
                <a:schemeClr val="tx1"/>
              </a:solidFill>
            </a:endParaRPr>
          </a:p>
        </p:txBody>
      </p:sp>
      <p:sp>
        <p:nvSpPr>
          <p:cNvPr id="5" name="Espace réservé du pied de page 4">
            <a:extLst>
              <a:ext uri="{FF2B5EF4-FFF2-40B4-BE49-F238E27FC236}">
                <a16:creationId xmlns:a16="http://schemas.microsoft.com/office/drawing/2014/main" id="{BC7785FE-A690-2749-3CB4-FF00F9CF6A63}"/>
              </a:ext>
            </a:extLst>
          </p:cNvPr>
          <p:cNvSpPr>
            <a:spLocks noGrp="1"/>
          </p:cNvSpPr>
          <p:nvPr>
            <p:ph type="ftr" sz="quarter" idx="11"/>
          </p:nvPr>
        </p:nvSpPr>
        <p:spPr>
          <a:xfrm>
            <a:off x="340659" y="6356350"/>
            <a:ext cx="1501588"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276312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67B4F9-6642-AEE8-0786-6054805A025C}"/>
              </a:ext>
            </a:extLst>
          </p:cNvPr>
          <p:cNvSpPr>
            <a:spLocks noGrp="1"/>
          </p:cNvSpPr>
          <p:nvPr>
            <p:ph type="title"/>
          </p:nvPr>
        </p:nvSpPr>
        <p:spPr>
          <a:xfrm>
            <a:off x="1655064" y="136525"/>
            <a:ext cx="9697212" cy="695579"/>
          </a:xfrm>
        </p:spPr>
        <p:txBody>
          <a:bodyPr>
            <a:normAutofit fontScale="90000"/>
          </a:bodyPr>
          <a:lstStyle/>
          <a:p>
            <a:pPr algn="ctr"/>
            <a:r>
              <a:rPr lang="fr-FR" sz="2900" b="1" dirty="0">
                <a:solidFill>
                  <a:srgbClr val="000000"/>
                </a:solidFill>
                <a:latin typeface="Helvetica Neue"/>
              </a:rPr>
              <a:t>La visualisation des variables qui sont le plus corrélées à l'aide de la fonction pairplot</a:t>
            </a:r>
          </a:p>
        </p:txBody>
      </p:sp>
      <p:pic>
        <p:nvPicPr>
          <p:cNvPr id="5" name="Espace réservé du contenu 4">
            <a:extLst>
              <a:ext uri="{FF2B5EF4-FFF2-40B4-BE49-F238E27FC236}">
                <a16:creationId xmlns:a16="http://schemas.microsoft.com/office/drawing/2014/main" id="{1952F621-310E-C59B-E31B-1133CDA44A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0944" y="1069262"/>
            <a:ext cx="6382512" cy="5727309"/>
          </a:xfrm>
        </p:spPr>
      </p:pic>
      <p:sp>
        <p:nvSpPr>
          <p:cNvPr id="3" name="Espace réservé du numéro de diapositive 2">
            <a:extLst>
              <a:ext uri="{FF2B5EF4-FFF2-40B4-BE49-F238E27FC236}">
                <a16:creationId xmlns:a16="http://schemas.microsoft.com/office/drawing/2014/main" id="{612AF924-5FAE-90C9-447B-4F587EA42441}"/>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23</a:t>
            </a:fld>
            <a:endParaRPr lang="fr-FR" dirty="0"/>
          </a:p>
        </p:txBody>
      </p:sp>
      <p:sp>
        <p:nvSpPr>
          <p:cNvPr id="4" name="Espace réservé du pied de page 3">
            <a:extLst>
              <a:ext uri="{FF2B5EF4-FFF2-40B4-BE49-F238E27FC236}">
                <a16:creationId xmlns:a16="http://schemas.microsoft.com/office/drawing/2014/main" id="{F17D34EC-EB22-5520-6A88-680EE65D55D5}"/>
              </a:ext>
            </a:extLst>
          </p:cNvPr>
          <p:cNvSpPr>
            <a:spLocks noGrp="1"/>
          </p:cNvSpPr>
          <p:nvPr>
            <p:ph type="ftr" sz="quarter" idx="11"/>
          </p:nvPr>
        </p:nvSpPr>
        <p:spPr>
          <a:xfrm>
            <a:off x="224116" y="6356350"/>
            <a:ext cx="1662953"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4195758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0AB2A7-8048-DA1E-6D7E-AB2A4E399798}"/>
              </a:ext>
            </a:extLst>
          </p:cNvPr>
          <p:cNvSpPr>
            <a:spLocks noGrp="1"/>
          </p:cNvSpPr>
          <p:nvPr>
            <p:ph type="title"/>
          </p:nvPr>
        </p:nvSpPr>
        <p:spPr>
          <a:xfrm>
            <a:off x="1035526" y="128206"/>
            <a:ext cx="10120948" cy="540131"/>
          </a:xfrm>
        </p:spPr>
        <p:txBody>
          <a:bodyPr>
            <a:normAutofit/>
          </a:bodyPr>
          <a:lstStyle/>
          <a:p>
            <a:pPr algn="ctr"/>
            <a:r>
              <a:rPr lang="fr-FR" sz="3200" b="1" dirty="0">
                <a:solidFill>
                  <a:srgbClr val="000000"/>
                </a:solidFill>
                <a:latin typeface="Helvetica Neue"/>
              </a:rPr>
              <a:t>Feature numérique / feature catégorielle</a:t>
            </a:r>
          </a:p>
        </p:txBody>
      </p:sp>
      <p:sp>
        <p:nvSpPr>
          <p:cNvPr id="3" name="Espace réservé du texte 2">
            <a:extLst>
              <a:ext uri="{FF2B5EF4-FFF2-40B4-BE49-F238E27FC236}">
                <a16:creationId xmlns:a16="http://schemas.microsoft.com/office/drawing/2014/main" id="{E295AE63-92B9-C43D-36D5-7A17A8F3F694}"/>
              </a:ext>
            </a:extLst>
          </p:cNvPr>
          <p:cNvSpPr>
            <a:spLocks noGrp="1"/>
          </p:cNvSpPr>
          <p:nvPr>
            <p:ph type="body" idx="1"/>
          </p:nvPr>
        </p:nvSpPr>
        <p:spPr>
          <a:xfrm>
            <a:off x="1200118" y="1141032"/>
            <a:ext cx="4962049" cy="540131"/>
          </a:xfrm>
        </p:spPr>
        <p:txBody>
          <a:bodyPr>
            <a:normAutofit lnSpcReduction="10000"/>
          </a:bodyPr>
          <a:lstStyle/>
          <a:p>
            <a:r>
              <a:rPr lang="fr-FR" sz="1800" dirty="0"/>
              <a:t>La répartition de &lt;&lt; sugars_100g &gt;&gt; en fonction de &lt;&lt; </a:t>
            </a:r>
            <a:r>
              <a:rPr lang="fr-FR" sz="1800" dirty="0" err="1"/>
              <a:t>nutrition_grade_fr</a:t>
            </a:r>
            <a:r>
              <a:rPr lang="fr-FR" sz="1800" dirty="0"/>
              <a:t> &gt;&gt;</a:t>
            </a:r>
          </a:p>
        </p:txBody>
      </p:sp>
      <p:pic>
        <p:nvPicPr>
          <p:cNvPr id="10" name="Espace réservé du contenu 9">
            <a:extLst>
              <a:ext uri="{FF2B5EF4-FFF2-40B4-BE49-F238E27FC236}">
                <a16:creationId xmlns:a16="http://schemas.microsoft.com/office/drawing/2014/main" id="{EEC255CC-F2BB-B7B7-038E-036EDC70BC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2288" y="2151192"/>
            <a:ext cx="5384628" cy="4038471"/>
          </a:xfrm>
        </p:spPr>
      </p:pic>
      <p:sp>
        <p:nvSpPr>
          <p:cNvPr id="5" name="Espace réservé du texte 4">
            <a:extLst>
              <a:ext uri="{FF2B5EF4-FFF2-40B4-BE49-F238E27FC236}">
                <a16:creationId xmlns:a16="http://schemas.microsoft.com/office/drawing/2014/main" id="{95A410AC-D4DC-933B-2478-1980FB8991F1}"/>
              </a:ext>
            </a:extLst>
          </p:cNvPr>
          <p:cNvSpPr>
            <a:spLocks noGrp="1"/>
          </p:cNvSpPr>
          <p:nvPr>
            <p:ph type="body" sz="quarter" idx="3"/>
          </p:nvPr>
        </p:nvSpPr>
        <p:spPr>
          <a:xfrm>
            <a:off x="6729980" y="1139699"/>
            <a:ext cx="4962050" cy="540131"/>
          </a:xfrm>
        </p:spPr>
        <p:txBody>
          <a:bodyPr>
            <a:normAutofit lnSpcReduction="10000"/>
          </a:bodyPr>
          <a:lstStyle/>
          <a:p>
            <a:r>
              <a:rPr lang="fr-FR" sz="1700" dirty="0"/>
              <a:t>La répartition de &lt;&lt; nutrition-score-fr_100g &gt;&gt; en fonction de &lt;&lt; nutrition_grade_fr &gt;&gt;</a:t>
            </a:r>
          </a:p>
        </p:txBody>
      </p:sp>
      <p:pic>
        <p:nvPicPr>
          <p:cNvPr id="8" name="Espace réservé du contenu 7">
            <a:extLst>
              <a:ext uri="{FF2B5EF4-FFF2-40B4-BE49-F238E27FC236}">
                <a16:creationId xmlns:a16="http://schemas.microsoft.com/office/drawing/2014/main" id="{B4B9D238-AD17-3B7A-70C7-6DD5B382F1E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7402" y="2151192"/>
            <a:ext cx="5384628" cy="4038471"/>
          </a:xfrm>
        </p:spPr>
      </p:pic>
      <p:sp>
        <p:nvSpPr>
          <p:cNvPr id="4" name="Espace réservé du numéro de diapositive 3">
            <a:extLst>
              <a:ext uri="{FF2B5EF4-FFF2-40B4-BE49-F238E27FC236}">
                <a16:creationId xmlns:a16="http://schemas.microsoft.com/office/drawing/2014/main" id="{9C53BC2C-7AC6-BAC1-8E7F-4ADDDFB214F1}"/>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24</a:t>
            </a:fld>
            <a:endParaRPr lang="fr-FR" dirty="0">
              <a:solidFill>
                <a:schemeClr val="tx1"/>
              </a:solidFill>
            </a:endParaRPr>
          </a:p>
        </p:txBody>
      </p:sp>
      <p:sp>
        <p:nvSpPr>
          <p:cNvPr id="6" name="Espace réservé du pied de page 5">
            <a:extLst>
              <a:ext uri="{FF2B5EF4-FFF2-40B4-BE49-F238E27FC236}">
                <a16:creationId xmlns:a16="http://schemas.microsoft.com/office/drawing/2014/main" id="{1CB4B711-2171-C9D1-4E5A-1CB4EB1D3A0A}"/>
              </a:ext>
            </a:extLst>
          </p:cNvPr>
          <p:cNvSpPr>
            <a:spLocks noGrp="1"/>
          </p:cNvSpPr>
          <p:nvPr>
            <p:ph type="ftr" sz="quarter" idx="11"/>
          </p:nvPr>
        </p:nvSpPr>
        <p:spPr>
          <a:xfrm>
            <a:off x="368641" y="6356350"/>
            <a:ext cx="1662953"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648565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48F519-B7A7-72C9-9108-F688CF779C5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7359" y="0"/>
            <a:ext cx="9358313" cy="6858000"/>
          </a:xfrm>
          <a:prstGeom prst="roundRect">
            <a:avLst>
              <a:gd name="adj" fmla="val 4167"/>
            </a:avLst>
          </a:prstGeom>
          <a:solidFill>
            <a:srgbClr val="FFFFFF"/>
          </a:solidFill>
          <a:ln w="76200" cap="sq">
            <a:solidFill>
              <a:schemeClr val="tx2">
                <a:lumMod val="20000"/>
                <a:lumOff val="80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re 1">
            <a:extLst>
              <a:ext uri="{FF2B5EF4-FFF2-40B4-BE49-F238E27FC236}">
                <a16:creationId xmlns:a16="http://schemas.microsoft.com/office/drawing/2014/main" id="{99DAF213-4829-AAF2-2238-C32A67367C3D}"/>
              </a:ext>
            </a:extLst>
          </p:cNvPr>
          <p:cNvSpPr>
            <a:spLocks noGrp="1"/>
          </p:cNvSpPr>
          <p:nvPr>
            <p:ph type="title"/>
          </p:nvPr>
        </p:nvSpPr>
        <p:spPr>
          <a:xfrm>
            <a:off x="1527048" y="72517"/>
            <a:ext cx="9954768" cy="851027"/>
          </a:xfrm>
        </p:spPr>
        <p:txBody>
          <a:bodyPr>
            <a:normAutofit fontScale="90000"/>
          </a:bodyPr>
          <a:lstStyle/>
          <a:p>
            <a:pPr algn="ctr"/>
            <a:r>
              <a:rPr lang="fr-FR" sz="3200" b="1" i="0" dirty="0">
                <a:solidFill>
                  <a:schemeClr val="bg1"/>
                </a:solidFill>
                <a:effectLst/>
                <a:latin typeface="Helvetica Neue"/>
              </a:rPr>
              <a:t>Analyse multivariée</a:t>
            </a:r>
            <a:br>
              <a:rPr lang="fr-FR" sz="3200" b="1" i="0" dirty="0">
                <a:solidFill>
                  <a:schemeClr val="bg1"/>
                </a:solidFill>
                <a:effectLst/>
                <a:latin typeface="Helvetica Neue"/>
              </a:rPr>
            </a:br>
            <a:endParaRPr lang="fr-FR" sz="3200" dirty="0">
              <a:solidFill>
                <a:schemeClr val="bg1"/>
              </a:solidFill>
            </a:endParaRPr>
          </a:p>
        </p:txBody>
      </p:sp>
      <p:sp>
        <p:nvSpPr>
          <p:cNvPr id="3" name="Espace réservé du numéro de diapositive 2">
            <a:extLst>
              <a:ext uri="{FF2B5EF4-FFF2-40B4-BE49-F238E27FC236}">
                <a16:creationId xmlns:a16="http://schemas.microsoft.com/office/drawing/2014/main" id="{5F6D72D5-3291-EF28-9A11-33636CF4737B}"/>
              </a:ext>
            </a:extLst>
          </p:cNvPr>
          <p:cNvSpPr>
            <a:spLocks noGrp="1"/>
          </p:cNvSpPr>
          <p:nvPr>
            <p:ph type="sldNum" sz="quarter" idx="12"/>
          </p:nvPr>
        </p:nvSpPr>
        <p:spPr>
          <a:xfrm>
            <a:off x="8352472" y="6356723"/>
            <a:ext cx="2743200" cy="365125"/>
          </a:xfrm>
        </p:spPr>
        <p:txBody>
          <a:bodyPr/>
          <a:lstStyle/>
          <a:p>
            <a:fld id="{3EEFA69A-2DE3-48CD-85DB-9708BB7A9E7B}" type="slidenum">
              <a:rPr lang="fr-FR" smtClean="0">
                <a:ln w="0"/>
                <a:solidFill>
                  <a:schemeClr val="bg1"/>
                </a:solidFill>
                <a:effectLst>
                  <a:outerShdw blurRad="38100" dist="19050" dir="2700000" algn="tl" rotWithShape="0">
                    <a:schemeClr val="dk1">
                      <a:alpha val="40000"/>
                    </a:schemeClr>
                  </a:outerShdw>
                </a:effectLst>
              </a:rPr>
              <a:t>25</a:t>
            </a:fld>
            <a:endParaRPr lang="fr-FR" dirty="0">
              <a:solidFill>
                <a:schemeClr val="bg1"/>
              </a:solidFill>
            </a:endParaRPr>
          </a:p>
        </p:txBody>
      </p:sp>
      <p:sp>
        <p:nvSpPr>
          <p:cNvPr id="4" name="Espace réservé du pied de page 3">
            <a:extLst>
              <a:ext uri="{FF2B5EF4-FFF2-40B4-BE49-F238E27FC236}">
                <a16:creationId xmlns:a16="http://schemas.microsoft.com/office/drawing/2014/main" id="{54E03595-048C-CA1F-B132-CE9A6823C893}"/>
              </a:ext>
            </a:extLst>
          </p:cNvPr>
          <p:cNvSpPr>
            <a:spLocks noGrp="1"/>
          </p:cNvSpPr>
          <p:nvPr>
            <p:ph type="ftr" sz="quarter" idx="11"/>
          </p:nvPr>
        </p:nvSpPr>
        <p:spPr>
          <a:xfrm>
            <a:off x="1416422" y="6356724"/>
            <a:ext cx="1609165" cy="365125"/>
          </a:xfrm>
        </p:spPr>
        <p:txBody>
          <a:bodyPr/>
          <a:lstStyle/>
          <a:p>
            <a:r>
              <a:rPr lang="fr-FR" dirty="0">
                <a:solidFill>
                  <a:schemeClr val="bg1"/>
                </a:solidFill>
              </a:rPr>
              <a:t>TIDIANE Barry</a:t>
            </a:r>
          </a:p>
        </p:txBody>
      </p:sp>
    </p:spTree>
    <p:extLst>
      <p:ext uri="{BB962C8B-B14F-4D97-AF65-F5344CB8AC3E}">
        <p14:creationId xmlns:p14="http://schemas.microsoft.com/office/powerpoint/2010/main" val="3094136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5F5FC-A1D1-B0F0-E4B5-2D98AA2A03B0}"/>
              </a:ext>
            </a:extLst>
          </p:cNvPr>
          <p:cNvSpPr>
            <a:spLocks noGrp="1"/>
          </p:cNvSpPr>
          <p:nvPr>
            <p:ph type="title"/>
          </p:nvPr>
        </p:nvSpPr>
        <p:spPr/>
        <p:txBody>
          <a:bodyPr/>
          <a:lstStyle/>
          <a:p>
            <a:r>
              <a:rPr lang="fr-FR" b="1" dirty="0">
                <a:solidFill>
                  <a:srgbClr val="000000"/>
                </a:solidFill>
                <a:latin typeface="Helvetica Neue"/>
              </a:rPr>
              <a:t>Analyse en composantes principales : ACP</a:t>
            </a:r>
          </a:p>
        </p:txBody>
      </p:sp>
      <p:pic>
        <p:nvPicPr>
          <p:cNvPr id="6" name="Espace réservé du contenu 5">
            <a:extLst>
              <a:ext uri="{FF2B5EF4-FFF2-40B4-BE49-F238E27FC236}">
                <a16:creationId xmlns:a16="http://schemas.microsoft.com/office/drawing/2014/main" id="{06D7F215-F57D-5F6F-A05F-66879DEF2B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5400" y="567929"/>
            <a:ext cx="6972300" cy="5229226"/>
          </a:xfrm>
        </p:spPr>
      </p:pic>
      <p:sp>
        <p:nvSpPr>
          <p:cNvPr id="4" name="Espace réservé du texte 3">
            <a:extLst>
              <a:ext uri="{FF2B5EF4-FFF2-40B4-BE49-F238E27FC236}">
                <a16:creationId xmlns:a16="http://schemas.microsoft.com/office/drawing/2014/main" id="{5BE8B369-4E1F-0309-9E5F-9DB6909875B2}"/>
              </a:ext>
            </a:extLst>
          </p:cNvPr>
          <p:cNvSpPr>
            <a:spLocks noGrp="1"/>
          </p:cNvSpPr>
          <p:nvPr>
            <p:ph type="body" sz="half" idx="2"/>
          </p:nvPr>
        </p:nvSpPr>
        <p:spPr/>
        <p:txBody>
          <a:bodyPr/>
          <a:lstStyle/>
          <a:p>
            <a:r>
              <a:rPr lang="fr-FR" sz="1400" dirty="0"/>
              <a:t>Les  premières étapes de L’ACP :</a:t>
            </a:r>
          </a:p>
          <a:p>
            <a:pPr marL="285750" indent="-285750">
              <a:buFont typeface="Arial" panose="020B0604020202020204" pitchFamily="34" charset="0"/>
              <a:buChar char="•"/>
            </a:pPr>
            <a:r>
              <a:rPr lang="fr-FR" sz="1400" dirty="0"/>
              <a:t>Instanciation de notre model de la classe StandardScaler</a:t>
            </a:r>
          </a:p>
          <a:p>
            <a:pPr marL="285750" indent="-285750">
              <a:buFont typeface="Arial" panose="020B0604020202020204" pitchFamily="34" charset="0"/>
              <a:buChar char="•"/>
            </a:pPr>
            <a:r>
              <a:rPr lang="fr-FR" sz="1400" dirty="0"/>
              <a:t>transformation – centrage-réduction</a:t>
            </a:r>
          </a:p>
          <a:p>
            <a:pPr marL="285750" indent="-285750">
              <a:buFont typeface="Arial" panose="020B0604020202020204" pitchFamily="34" charset="0"/>
              <a:buChar char="•"/>
            </a:pPr>
            <a:r>
              <a:rPr lang="fr-FR" sz="1400" dirty="0"/>
              <a:t>Instanciation de l’ACP</a:t>
            </a:r>
          </a:p>
          <a:p>
            <a:pPr marL="285750" indent="-285750">
              <a:buFont typeface="Arial" panose="020B0604020202020204" pitchFamily="34" charset="0"/>
              <a:buChar char="•"/>
            </a:pPr>
            <a:r>
              <a:rPr lang="fr-FR" sz="1400" dirty="0"/>
              <a:t>On l'entraine et transforme sur les données </a:t>
            </a:r>
            <a:r>
              <a:rPr lang="fr-FR" sz="1400" dirty="0" err="1"/>
              <a:t>scalées</a:t>
            </a:r>
            <a:endParaRPr lang="fr-FR" sz="1400" dirty="0"/>
          </a:p>
          <a:p>
            <a:pPr marL="285750" indent="-285750">
              <a:buFont typeface="Arial" panose="020B0604020202020204" pitchFamily="34" charset="0"/>
              <a:buChar char="•"/>
            </a:pPr>
            <a:r>
              <a:rPr lang="fr-FR" sz="1400" dirty="0"/>
              <a:t>On calcul la cumulée de variance captée par chaque composante</a:t>
            </a:r>
          </a:p>
          <a:p>
            <a:pPr marL="285750" indent="-285750">
              <a:buFont typeface="Arial" panose="020B0604020202020204" pitchFamily="34" charset="0"/>
              <a:buChar char="•"/>
            </a:pPr>
            <a:r>
              <a:rPr lang="fr-FR" sz="1400" dirty="0"/>
              <a:t>Nous définissons ensuite une variable avec la liste de nos composantes</a:t>
            </a:r>
          </a:p>
          <a:p>
            <a:pPr marL="285750" indent="-285750">
              <a:buFont typeface="Arial" panose="020B0604020202020204" pitchFamily="34" charset="0"/>
              <a:buChar char="•"/>
            </a:pPr>
            <a:r>
              <a:rPr lang="fr-FR" sz="1400" dirty="0"/>
              <a:t>On l'afficher de façon graphique</a:t>
            </a:r>
          </a:p>
        </p:txBody>
      </p:sp>
      <p:sp>
        <p:nvSpPr>
          <p:cNvPr id="3" name="Espace réservé du numéro de diapositive 2">
            <a:extLst>
              <a:ext uri="{FF2B5EF4-FFF2-40B4-BE49-F238E27FC236}">
                <a16:creationId xmlns:a16="http://schemas.microsoft.com/office/drawing/2014/main" id="{F5A3CC27-24E7-4BDE-897B-0751412521AB}"/>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26</a:t>
            </a:fld>
            <a:endParaRPr lang="fr-FR" dirty="0"/>
          </a:p>
        </p:txBody>
      </p:sp>
      <p:sp>
        <p:nvSpPr>
          <p:cNvPr id="5" name="Espace réservé du pied de page 4">
            <a:extLst>
              <a:ext uri="{FF2B5EF4-FFF2-40B4-BE49-F238E27FC236}">
                <a16:creationId xmlns:a16="http://schemas.microsoft.com/office/drawing/2014/main" id="{373427F7-653D-AFA4-2B08-DA9843F1B704}"/>
              </a:ext>
            </a:extLst>
          </p:cNvPr>
          <p:cNvSpPr>
            <a:spLocks noGrp="1"/>
          </p:cNvSpPr>
          <p:nvPr>
            <p:ph type="ftr" sz="quarter" idx="11"/>
          </p:nvPr>
        </p:nvSpPr>
        <p:spPr>
          <a:xfrm>
            <a:off x="457200" y="6356350"/>
            <a:ext cx="1645024"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484730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841DA9-C458-CAA5-8766-19A8E44315F4}"/>
              </a:ext>
            </a:extLst>
          </p:cNvPr>
          <p:cNvSpPr>
            <a:spLocks noGrp="1"/>
          </p:cNvSpPr>
          <p:nvPr>
            <p:ph type="title"/>
          </p:nvPr>
        </p:nvSpPr>
        <p:spPr>
          <a:xfrm>
            <a:off x="4128293" y="685800"/>
            <a:ext cx="3935413" cy="638175"/>
          </a:xfrm>
        </p:spPr>
        <p:txBody>
          <a:bodyPr/>
          <a:lstStyle/>
          <a:p>
            <a:r>
              <a:rPr lang="fr-FR" b="1" dirty="0">
                <a:solidFill>
                  <a:srgbClr val="000000"/>
                </a:solidFill>
                <a:latin typeface="Helvetica Neue"/>
              </a:rPr>
              <a:t>Les composantes</a:t>
            </a:r>
          </a:p>
        </p:txBody>
      </p:sp>
      <p:pic>
        <p:nvPicPr>
          <p:cNvPr id="10" name="Espace réservé du contenu 9">
            <a:extLst>
              <a:ext uri="{FF2B5EF4-FFF2-40B4-BE49-F238E27FC236}">
                <a16:creationId xmlns:a16="http://schemas.microsoft.com/office/drawing/2014/main" id="{78B2C0EC-7EC4-9C8D-84D7-3670D673C0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1436" y="1997796"/>
            <a:ext cx="9000564" cy="3272931"/>
          </a:xfrm>
        </p:spPr>
      </p:pic>
      <p:sp>
        <p:nvSpPr>
          <p:cNvPr id="4" name="Espace réservé du texte 3">
            <a:extLst>
              <a:ext uri="{FF2B5EF4-FFF2-40B4-BE49-F238E27FC236}">
                <a16:creationId xmlns:a16="http://schemas.microsoft.com/office/drawing/2014/main" id="{8211BEEF-E33F-67AF-5693-CAEA4DC059F8}"/>
              </a:ext>
            </a:extLst>
          </p:cNvPr>
          <p:cNvSpPr>
            <a:spLocks noGrp="1"/>
          </p:cNvSpPr>
          <p:nvPr>
            <p:ph type="body" sz="half" idx="2"/>
          </p:nvPr>
        </p:nvSpPr>
        <p:spPr>
          <a:xfrm>
            <a:off x="703263" y="2572871"/>
            <a:ext cx="2846761" cy="1766048"/>
          </a:xfrm>
        </p:spPr>
        <p:txBody>
          <a:bodyPr/>
          <a:lstStyle/>
          <a:p>
            <a:pPr marL="285750" indent="-285750">
              <a:buFont typeface="Arial" panose="020B0604020202020204" pitchFamily="34" charset="0"/>
              <a:buChar char="•"/>
            </a:pPr>
            <a:r>
              <a:rPr lang="fr-FR" sz="1400" dirty="0"/>
              <a:t>Obtention des composantes par le calcul</a:t>
            </a:r>
          </a:p>
          <a:p>
            <a:pPr marL="285750" indent="-285750">
              <a:buFont typeface="Arial" panose="020B0604020202020204" pitchFamily="34" charset="0"/>
              <a:buChar char="•"/>
            </a:pPr>
            <a:r>
              <a:rPr lang="fr-FR" sz="1400" dirty="0"/>
              <a:t>On détermine un dataframe en fonction des composants obtenus</a:t>
            </a:r>
          </a:p>
          <a:p>
            <a:pPr marL="285750" indent="-285750">
              <a:buFont typeface="Arial" panose="020B0604020202020204" pitchFamily="34" charset="0"/>
              <a:buChar char="•"/>
            </a:pPr>
            <a:r>
              <a:rPr lang="fr-FR" sz="1400" dirty="0"/>
              <a:t>On affiche une représentation visuelle </a:t>
            </a:r>
          </a:p>
          <a:p>
            <a:pPr marL="285750" indent="-285750">
              <a:buFont typeface="Arial" panose="020B0604020202020204" pitchFamily="34" charset="0"/>
              <a:buChar char="•"/>
            </a:pPr>
            <a:endParaRPr lang="fr-FR" dirty="0"/>
          </a:p>
        </p:txBody>
      </p:sp>
      <p:sp>
        <p:nvSpPr>
          <p:cNvPr id="3" name="Espace réservé du numéro de diapositive 2">
            <a:extLst>
              <a:ext uri="{FF2B5EF4-FFF2-40B4-BE49-F238E27FC236}">
                <a16:creationId xmlns:a16="http://schemas.microsoft.com/office/drawing/2014/main" id="{A9C27EC5-5233-EF2F-7B7F-A3210D02DF09}"/>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27</a:t>
            </a:fld>
            <a:endParaRPr lang="fr-FR" b="1" dirty="0"/>
          </a:p>
        </p:txBody>
      </p:sp>
      <p:sp>
        <p:nvSpPr>
          <p:cNvPr id="5" name="Espace réservé du pied de page 4">
            <a:extLst>
              <a:ext uri="{FF2B5EF4-FFF2-40B4-BE49-F238E27FC236}">
                <a16:creationId xmlns:a16="http://schemas.microsoft.com/office/drawing/2014/main" id="{14BA6564-635E-8650-1C0D-9D8DEED2105E}"/>
              </a:ext>
            </a:extLst>
          </p:cNvPr>
          <p:cNvSpPr>
            <a:spLocks noGrp="1"/>
          </p:cNvSpPr>
          <p:nvPr>
            <p:ph type="ftr" sz="quarter" idx="11"/>
          </p:nvPr>
        </p:nvSpPr>
        <p:spPr>
          <a:xfrm>
            <a:off x="237331" y="6356349"/>
            <a:ext cx="1905000"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192170005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5EFC4-E0F6-40BF-B611-FC2F3556A20B}"/>
              </a:ext>
            </a:extLst>
          </p:cNvPr>
          <p:cNvSpPr>
            <a:spLocks noGrp="1"/>
          </p:cNvSpPr>
          <p:nvPr>
            <p:ph type="title"/>
          </p:nvPr>
        </p:nvSpPr>
        <p:spPr>
          <a:xfrm>
            <a:off x="836612" y="471003"/>
            <a:ext cx="3935413" cy="971550"/>
          </a:xfrm>
        </p:spPr>
        <p:txBody>
          <a:bodyPr/>
          <a:lstStyle/>
          <a:p>
            <a:r>
              <a:rPr lang="fr-FR" b="1" dirty="0">
                <a:solidFill>
                  <a:srgbClr val="000000"/>
                </a:solidFill>
                <a:latin typeface="Helvetica Neue"/>
              </a:rPr>
              <a:t>Le cercle des corrélations</a:t>
            </a:r>
          </a:p>
        </p:txBody>
      </p:sp>
      <p:pic>
        <p:nvPicPr>
          <p:cNvPr id="6" name="Espace réservé du contenu 5">
            <a:extLst>
              <a:ext uri="{FF2B5EF4-FFF2-40B4-BE49-F238E27FC236}">
                <a16:creationId xmlns:a16="http://schemas.microsoft.com/office/drawing/2014/main" id="{60B5CDCC-9C0A-C384-EF04-CADAAD933A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0" y="471003"/>
            <a:ext cx="6305550" cy="5525318"/>
          </a:xfrm>
        </p:spPr>
      </p:pic>
      <p:sp>
        <p:nvSpPr>
          <p:cNvPr id="4" name="Espace réservé du texte 3">
            <a:extLst>
              <a:ext uri="{FF2B5EF4-FFF2-40B4-BE49-F238E27FC236}">
                <a16:creationId xmlns:a16="http://schemas.microsoft.com/office/drawing/2014/main" id="{FAF47B18-745B-D064-F774-C6A437126554}"/>
              </a:ext>
            </a:extLst>
          </p:cNvPr>
          <p:cNvSpPr>
            <a:spLocks noGrp="1"/>
          </p:cNvSpPr>
          <p:nvPr>
            <p:ph type="body" sz="half" idx="2"/>
          </p:nvPr>
        </p:nvSpPr>
        <p:spPr>
          <a:xfrm>
            <a:off x="931862" y="2781224"/>
            <a:ext cx="4219575" cy="904875"/>
          </a:xfrm>
        </p:spPr>
        <p:txBody>
          <a:bodyPr>
            <a:normAutofit/>
          </a:bodyPr>
          <a:lstStyle/>
          <a:p>
            <a:r>
              <a:rPr lang="fr-FR" sz="1400" dirty="0"/>
              <a:t>Nous définissons nos axes et une méthode qui nous permettent de créer notre cercle des corrélations pour les 2 premières composantes de l'ACP</a:t>
            </a:r>
          </a:p>
        </p:txBody>
      </p:sp>
      <p:sp>
        <p:nvSpPr>
          <p:cNvPr id="3" name="Espace réservé du numéro de diapositive 2">
            <a:extLst>
              <a:ext uri="{FF2B5EF4-FFF2-40B4-BE49-F238E27FC236}">
                <a16:creationId xmlns:a16="http://schemas.microsoft.com/office/drawing/2014/main" id="{E1414C5B-FCA3-50D6-1D33-0F4F7497654B}"/>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28</a:t>
            </a:fld>
            <a:endParaRPr lang="fr-FR" dirty="0"/>
          </a:p>
        </p:txBody>
      </p:sp>
      <p:sp>
        <p:nvSpPr>
          <p:cNvPr id="5" name="Espace réservé du pied de page 4">
            <a:extLst>
              <a:ext uri="{FF2B5EF4-FFF2-40B4-BE49-F238E27FC236}">
                <a16:creationId xmlns:a16="http://schemas.microsoft.com/office/drawing/2014/main" id="{8C9E224B-23D2-CC46-99BF-D4D3422589E0}"/>
              </a:ext>
            </a:extLst>
          </p:cNvPr>
          <p:cNvSpPr>
            <a:spLocks noGrp="1"/>
          </p:cNvSpPr>
          <p:nvPr>
            <p:ph type="ftr" sz="quarter" idx="11"/>
          </p:nvPr>
        </p:nvSpPr>
        <p:spPr>
          <a:xfrm>
            <a:off x="421342" y="6356349"/>
            <a:ext cx="1806388"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60293753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043E23-FAF6-E125-8D4E-EAA206B8B07D}"/>
              </a:ext>
            </a:extLst>
          </p:cNvPr>
          <p:cNvSpPr>
            <a:spLocks noGrp="1"/>
          </p:cNvSpPr>
          <p:nvPr>
            <p:ph type="title"/>
          </p:nvPr>
        </p:nvSpPr>
        <p:spPr>
          <a:xfrm>
            <a:off x="4314825" y="200799"/>
            <a:ext cx="3562350" cy="695325"/>
          </a:xfrm>
        </p:spPr>
        <p:txBody>
          <a:bodyPr/>
          <a:lstStyle/>
          <a:p>
            <a:pPr algn="ctr"/>
            <a:r>
              <a:rPr lang="fr-FR" b="1" dirty="0">
                <a:solidFill>
                  <a:srgbClr val="000000"/>
                </a:solidFill>
                <a:latin typeface="Helvetica Neue"/>
              </a:rPr>
              <a:t>ANOVA</a:t>
            </a:r>
          </a:p>
        </p:txBody>
      </p:sp>
      <p:pic>
        <p:nvPicPr>
          <p:cNvPr id="6" name="Espace réservé du contenu 5">
            <a:extLst>
              <a:ext uri="{FF2B5EF4-FFF2-40B4-BE49-F238E27FC236}">
                <a16:creationId xmlns:a16="http://schemas.microsoft.com/office/drawing/2014/main" id="{D755FBE2-C48F-9617-E50D-793448051B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1008" y="1409700"/>
            <a:ext cx="8165636" cy="2019300"/>
          </a:xfrm>
        </p:spPr>
      </p:pic>
      <p:sp>
        <p:nvSpPr>
          <p:cNvPr id="4" name="Espace réservé du texte 3">
            <a:extLst>
              <a:ext uri="{FF2B5EF4-FFF2-40B4-BE49-F238E27FC236}">
                <a16:creationId xmlns:a16="http://schemas.microsoft.com/office/drawing/2014/main" id="{FF01B754-E07A-6A78-3850-A26773F8CD08}"/>
              </a:ext>
            </a:extLst>
          </p:cNvPr>
          <p:cNvSpPr>
            <a:spLocks noGrp="1"/>
          </p:cNvSpPr>
          <p:nvPr>
            <p:ph type="body" sz="half" idx="2"/>
          </p:nvPr>
        </p:nvSpPr>
        <p:spPr>
          <a:xfrm>
            <a:off x="833718" y="2492468"/>
            <a:ext cx="2566148" cy="1873063"/>
          </a:xfrm>
        </p:spPr>
        <p:txBody>
          <a:bodyPr>
            <a:normAutofit/>
          </a:bodyPr>
          <a:lstStyle/>
          <a:p>
            <a:pPr marL="285750" indent="-285750">
              <a:buFont typeface="Arial" panose="020B0604020202020204" pitchFamily="34" charset="0"/>
              <a:buChar char="•"/>
            </a:pPr>
            <a:r>
              <a:rPr lang="fr-FR" sz="1400" dirty="0"/>
              <a:t>Définition du modèle </a:t>
            </a:r>
          </a:p>
          <a:p>
            <a:pPr marL="285750" indent="-285750">
              <a:buFont typeface="Arial" panose="020B0604020202020204" pitchFamily="34" charset="0"/>
              <a:buChar char="•"/>
            </a:pPr>
            <a:r>
              <a:rPr lang="fr-FR" sz="1400" dirty="0"/>
              <a:t>Analyse de la variance</a:t>
            </a:r>
          </a:p>
          <a:p>
            <a:pPr marL="285750" indent="-285750">
              <a:buFont typeface="Arial" panose="020B0604020202020204" pitchFamily="34" charset="0"/>
              <a:buChar char="•"/>
            </a:pPr>
            <a:r>
              <a:rPr lang="fr-FR" sz="1400" dirty="0"/>
              <a:t>Affichage de la table ANOVA</a:t>
            </a:r>
          </a:p>
          <a:p>
            <a:pPr marL="285750" indent="-285750">
              <a:buFont typeface="Arial" panose="020B0604020202020204" pitchFamily="34" charset="0"/>
              <a:buChar char="•"/>
            </a:pPr>
            <a:r>
              <a:rPr lang="fr-FR" sz="1400" dirty="0"/>
              <a:t>Calcul de la taille de l'effet</a:t>
            </a:r>
          </a:p>
        </p:txBody>
      </p:sp>
      <p:pic>
        <p:nvPicPr>
          <p:cNvPr id="5" name="Image 4">
            <a:extLst>
              <a:ext uri="{FF2B5EF4-FFF2-40B4-BE49-F238E27FC236}">
                <a16:creationId xmlns:a16="http://schemas.microsoft.com/office/drawing/2014/main" id="{552188AC-1674-E297-D70F-971602CC5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253" y="3942576"/>
            <a:ext cx="8171391" cy="1274883"/>
          </a:xfrm>
          <a:prstGeom prst="rect">
            <a:avLst/>
          </a:prstGeom>
        </p:spPr>
      </p:pic>
      <p:sp>
        <p:nvSpPr>
          <p:cNvPr id="7" name="Espace réservé du numéro de diapositive 6">
            <a:extLst>
              <a:ext uri="{FF2B5EF4-FFF2-40B4-BE49-F238E27FC236}">
                <a16:creationId xmlns:a16="http://schemas.microsoft.com/office/drawing/2014/main" id="{9CE21176-4845-0F2C-93BB-C2EF7E73DDEB}"/>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29</a:t>
            </a:fld>
            <a:endParaRPr lang="fr-FR" dirty="0"/>
          </a:p>
        </p:txBody>
      </p:sp>
      <p:sp>
        <p:nvSpPr>
          <p:cNvPr id="8" name="Espace réservé du pied de page 7">
            <a:extLst>
              <a:ext uri="{FF2B5EF4-FFF2-40B4-BE49-F238E27FC236}">
                <a16:creationId xmlns:a16="http://schemas.microsoft.com/office/drawing/2014/main" id="{B2791285-88A3-505B-2D99-8FE145113229}"/>
              </a:ext>
            </a:extLst>
          </p:cNvPr>
          <p:cNvSpPr>
            <a:spLocks noGrp="1"/>
          </p:cNvSpPr>
          <p:nvPr>
            <p:ph type="ftr" sz="quarter" idx="11"/>
          </p:nvPr>
        </p:nvSpPr>
        <p:spPr>
          <a:xfrm>
            <a:off x="403412" y="6356350"/>
            <a:ext cx="1833282"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9485954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730E7-FB3B-0CB9-18C9-967B5FDB2A74}"/>
              </a:ext>
            </a:extLst>
          </p:cNvPr>
          <p:cNvSpPr>
            <a:spLocks noGrp="1"/>
          </p:cNvSpPr>
          <p:nvPr>
            <p:ph type="title"/>
          </p:nvPr>
        </p:nvSpPr>
        <p:spPr>
          <a:xfrm>
            <a:off x="1803400" y="62968"/>
            <a:ext cx="7679267" cy="608541"/>
          </a:xfrm>
        </p:spPr>
        <p:txBody>
          <a:bodyPr>
            <a:normAutofit/>
          </a:bodyPr>
          <a:lstStyle/>
          <a:p>
            <a:pPr algn="ctr"/>
            <a:r>
              <a:rPr lang="fr-FR" sz="3200" b="1" dirty="0">
                <a:solidFill>
                  <a:srgbClr val="271A38"/>
                </a:solidFill>
                <a:latin typeface="Inter"/>
              </a:rPr>
              <a:t>SOMMAIRE</a:t>
            </a:r>
          </a:p>
        </p:txBody>
      </p:sp>
      <p:sp>
        <p:nvSpPr>
          <p:cNvPr id="7" name="ZoneTexte 6">
            <a:extLst>
              <a:ext uri="{FF2B5EF4-FFF2-40B4-BE49-F238E27FC236}">
                <a16:creationId xmlns:a16="http://schemas.microsoft.com/office/drawing/2014/main" id="{8ADF0D0C-9B90-2948-4FA1-FC72263286E3}"/>
              </a:ext>
            </a:extLst>
          </p:cNvPr>
          <p:cNvSpPr txBox="1"/>
          <p:nvPr/>
        </p:nvSpPr>
        <p:spPr>
          <a:xfrm>
            <a:off x="1151464" y="864151"/>
            <a:ext cx="10592301" cy="276999"/>
          </a:xfrm>
          <a:prstGeom prst="rect">
            <a:avLst/>
          </a:prstGeom>
          <a:noFill/>
        </p:spPr>
        <p:txBody>
          <a:bodyPr wrap="square">
            <a:spAutoFit/>
          </a:bodyPr>
          <a:lstStyle/>
          <a:p>
            <a:r>
              <a:rPr lang="fr-FR" sz="1200" dirty="0"/>
              <a:t>1.1. Filtrage des features…………………………………………………………………………………………………………………………………………………………………………………………………………………………5</a:t>
            </a:r>
          </a:p>
        </p:txBody>
      </p:sp>
      <p:sp>
        <p:nvSpPr>
          <p:cNvPr id="9" name="ZoneTexte 8">
            <a:extLst>
              <a:ext uri="{FF2B5EF4-FFF2-40B4-BE49-F238E27FC236}">
                <a16:creationId xmlns:a16="http://schemas.microsoft.com/office/drawing/2014/main" id="{177A9336-8C8A-7244-F6FA-0FF715A3EC53}"/>
              </a:ext>
            </a:extLst>
          </p:cNvPr>
          <p:cNvSpPr txBox="1"/>
          <p:nvPr/>
        </p:nvSpPr>
        <p:spPr>
          <a:xfrm>
            <a:off x="1151463" y="1406811"/>
            <a:ext cx="10439901" cy="276999"/>
          </a:xfrm>
          <a:prstGeom prst="rect">
            <a:avLst/>
          </a:prstGeom>
          <a:noFill/>
        </p:spPr>
        <p:txBody>
          <a:bodyPr wrap="square">
            <a:spAutoFit/>
          </a:bodyPr>
          <a:lstStyle/>
          <a:p>
            <a:r>
              <a:rPr lang="fr-FR" sz="1200" dirty="0"/>
              <a:t>1.2. Valeurs aberrantes…………………………………………………………………………………………………………………………………………………………………………………………………………………………...8</a:t>
            </a:r>
          </a:p>
        </p:txBody>
      </p:sp>
      <p:sp>
        <p:nvSpPr>
          <p:cNvPr id="13" name="ZoneTexte 12">
            <a:extLst>
              <a:ext uri="{FF2B5EF4-FFF2-40B4-BE49-F238E27FC236}">
                <a16:creationId xmlns:a16="http://schemas.microsoft.com/office/drawing/2014/main" id="{E1690E14-2533-FB20-408B-6F1CD1515221}"/>
              </a:ext>
            </a:extLst>
          </p:cNvPr>
          <p:cNvSpPr txBox="1"/>
          <p:nvPr/>
        </p:nvSpPr>
        <p:spPr>
          <a:xfrm>
            <a:off x="1286930" y="1607380"/>
            <a:ext cx="10304434" cy="276999"/>
          </a:xfrm>
          <a:prstGeom prst="rect">
            <a:avLst/>
          </a:prstGeom>
          <a:noFill/>
        </p:spPr>
        <p:txBody>
          <a:bodyPr wrap="square">
            <a:spAutoFit/>
          </a:bodyPr>
          <a:lstStyle/>
          <a:p>
            <a:r>
              <a:rPr lang="fr-FR" sz="1200" dirty="0"/>
              <a:t>1.2.1. traitement des valeurs aberrantes par la méthode des interquartiles………………………………………………………………………………………………………………………………………..9</a:t>
            </a:r>
          </a:p>
        </p:txBody>
      </p:sp>
      <p:sp>
        <p:nvSpPr>
          <p:cNvPr id="17" name="ZoneTexte 16">
            <a:extLst>
              <a:ext uri="{FF2B5EF4-FFF2-40B4-BE49-F238E27FC236}">
                <a16:creationId xmlns:a16="http://schemas.microsoft.com/office/drawing/2014/main" id="{D4CDFE1E-143D-2068-CAD4-887854F8FFD7}"/>
              </a:ext>
            </a:extLst>
          </p:cNvPr>
          <p:cNvSpPr txBox="1"/>
          <p:nvPr/>
        </p:nvSpPr>
        <p:spPr>
          <a:xfrm>
            <a:off x="1286930" y="1802987"/>
            <a:ext cx="10304434" cy="276999"/>
          </a:xfrm>
          <a:prstGeom prst="rect">
            <a:avLst/>
          </a:prstGeom>
          <a:noFill/>
        </p:spPr>
        <p:txBody>
          <a:bodyPr wrap="square">
            <a:spAutoFit/>
          </a:bodyPr>
          <a:lstStyle/>
          <a:p>
            <a:r>
              <a:rPr lang="fr-FR" sz="1200" dirty="0"/>
              <a:t>1.2.2. Approche métier pour traiter les valeurs aberrantes………………………………………………………………………………………………………………………………………………………………..10</a:t>
            </a:r>
          </a:p>
        </p:txBody>
      </p:sp>
      <p:sp>
        <p:nvSpPr>
          <p:cNvPr id="21" name="ZoneTexte 20">
            <a:extLst>
              <a:ext uri="{FF2B5EF4-FFF2-40B4-BE49-F238E27FC236}">
                <a16:creationId xmlns:a16="http://schemas.microsoft.com/office/drawing/2014/main" id="{4C27E506-6F93-04A1-5D33-2FFB3946A028}"/>
              </a:ext>
            </a:extLst>
          </p:cNvPr>
          <p:cNvSpPr txBox="1"/>
          <p:nvPr/>
        </p:nvSpPr>
        <p:spPr>
          <a:xfrm>
            <a:off x="1151464" y="2003556"/>
            <a:ext cx="10439900" cy="276999"/>
          </a:xfrm>
          <a:prstGeom prst="rect">
            <a:avLst/>
          </a:prstGeom>
          <a:noFill/>
        </p:spPr>
        <p:txBody>
          <a:bodyPr wrap="square">
            <a:spAutoFit/>
          </a:bodyPr>
          <a:lstStyle/>
          <a:p>
            <a:r>
              <a:rPr lang="fr-FR" sz="1200" dirty="0"/>
              <a:t>1.3. Valeurs manquantes……………………………………………………………………………………………………………………………………………………………………………………………………………………….11</a:t>
            </a:r>
          </a:p>
        </p:txBody>
      </p:sp>
      <p:sp>
        <p:nvSpPr>
          <p:cNvPr id="25" name="ZoneTexte 24">
            <a:extLst>
              <a:ext uri="{FF2B5EF4-FFF2-40B4-BE49-F238E27FC236}">
                <a16:creationId xmlns:a16="http://schemas.microsoft.com/office/drawing/2014/main" id="{4A55D6CE-0B64-373B-84A3-76931FB72BE1}"/>
              </a:ext>
            </a:extLst>
          </p:cNvPr>
          <p:cNvSpPr txBox="1"/>
          <p:nvPr/>
        </p:nvSpPr>
        <p:spPr>
          <a:xfrm>
            <a:off x="1286930" y="2194303"/>
            <a:ext cx="10376152" cy="276999"/>
          </a:xfrm>
          <a:prstGeom prst="rect">
            <a:avLst/>
          </a:prstGeom>
          <a:noFill/>
        </p:spPr>
        <p:txBody>
          <a:bodyPr wrap="square">
            <a:spAutoFit/>
          </a:bodyPr>
          <a:lstStyle/>
          <a:p>
            <a:r>
              <a:rPr lang="fr-FR" sz="1200" dirty="0"/>
              <a:t>1.3.1.  Imputation simple……………………………………………………………………………………………………………………………………………………………………………………………………………………12</a:t>
            </a:r>
          </a:p>
        </p:txBody>
      </p:sp>
      <p:sp>
        <p:nvSpPr>
          <p:cNvPr id="29" name="ZoneTexte 28">
            <a:extLst>
              <a:ext uri="{FF2B5EF4-FFF2-40B4-BE49-F238E27FC236}">
                <a16:creationId xmlns:a16="http://schemas.microsoft.com/office/drawing/2014/main" id="{84686A4F-8225-89C7-7176-6ABD37A5ECD8}"/>
              </a:ext>
            </a:extLst>
          </p:cNvPr>
          <p:cNvSpPr txBox="1"/>
          <p:nvPr/>
        </p:nvSpPr>
        <p:spPr>
          <a:xfrm>
            <a:off x="1286930" y="2403774"/>
            <a:ext cx="10376152" cy="276999"/>
          </a:xfrm>
          <a:prstGeom prst="rect">
            <a:avLst/>
          </a:prstGeom>
          <a:noFill/>
        </p:spPr>
        <p:txBody>
          <a:bodyPr wrap="square">
            <a:spAutoFit/>
          </a:bodyPr>
          <a:lstStyle/>
          <a:p>
            <a:r>
              <a:rPr lang="fr-FR" sz="1200" dirty="0"/>
              <a:t>1.3.2. Utilisation de la méthode KNN sur le nutrigrade………………………………………………………………………………………………………………………………………………………………………13</a:t>
            </a:r>
          </a:p>
        </p:txBody>
      </p:sp>
      <p:sp>
        <p:nvSpPr>
          <p:cNvPr id="33" name="ZoneTexte 32">
            <a:extLst>
              <a:ext uri="{FF2B5EF4-FFF2-40B4-BE49-F238E27FC236}">
                <a16:creationId xmlns:a16="http://schemas.microsoft.com/office/drawing/2014/main" id="{96DC870B-D841-AF29-D37C-BE4F8C73C195}"/>
              </a:ext>
            </a:extLst>
          </p:cNvPr>
          <p:cNvSpPr txBox="1"/>
          <p:nvPr/>
        </p:nvSpPr>
        <p:spPr>
          <a:xfrm>
            <a:off x="1259538" y="2594521"/>
            <a:ext cx="10376152" cy="276999"/>
          </a:xfrm>
          <a:prstGeom prst="rect">
            <a:avLst/>
          </a:prstGeom>
          <a:noFill/>
        </p:spPr>
        <p:txBody>
          <a:bodyPr wrap="square">
            <a:spAutoFit/>
          </a:bodyPr>
          <a:lstStyle/>
          <a:p>
            <a:r>
              <a:rPr lang="fr-FR" sz="1200" dirty="0"/>
              <a:t>1.4. Taux de remplissage après imputations.………………………………………………………………………………………………………………………………………………………………………………………14</a:t>
            </a:r>
          </a:p>
        </p:txBody>
      </p:sp>
      <p:sp>
        <p:nvSpPr>
          <p:cNvPr id="34" name="ZoneTexte 33">
            <a:extLst>
              <a:ext uri="{FF2B5EF4-FFF2-40B4-BE49-F238E27FC236}">
                <a16:creationId xmlns:a16="http://schemas.microsoft.com/office/drawing/2014/main" id="{F6C25B7F-BA8A-5991-DF84-513C7970EE3B}"/>
              </a:ext>
            </a:extLst>
          </p:cNvPr>
          <p:cNvSpPr txBox="1"/>
          <p:nvPr/>
        </p:nvSpPr>
        <p:spPr>
          <a:xfrm>
            <a:off x="1015998" y="666175"/>
            <a:ext cx="10512614" cy="276999"/>
          </a:xfrm>
          <a:prstGeom prst="rect">
            <a:avLst/>
          </a:prstGeom>
          <a:noFill/>
        </p:spPr>
        <p:txBody>
          <a:bodyPr wrap="square" rtlCol="0">
            <a:spAutoFit/>
          </a:bodyPr>
          <a:lstStyle/>
          <a:p>
            <a:r>
              <a:rPr lang="fr-FR" sz="1200" dirty="0"/>
              <a:t>1. Première étape : Nettoyage de données………………………………………………………………………………………………………………………………………………………………………………………………..4</a:t>
            </a:r>
          </a:p>
        </p:txBody>
      </p:sp>
      <p:sp>
        <p:nvSpPr>
          <p:cNvPr id="38" name="ZoneTexte 37">
            <a:extLst>
              <a:ext uri="{FF2B5EF4-FFF2-40B4-BE49-F238E27FC236}">
                <a16:creationId xmlns:a16="http://schemas.microsoft.com/office/drawing/2014/main" id="{51525026-A87B-E1BC-B4AE-B2EB827EE1E3}"/>
              </a:ext>
            </a:extLst>
          </p:cNvPr>
          <p:cNvSpPr txBox="1"/>
          <p:nvPr/>
        </p:nvSpPr>
        <p:spPr>
          <a:xfrm>
            <a:off x="1286930" y="1046707"/>
            <a:ext cx="10241682" cy="276999"/>
          </a:xfrm>
          <a:prstGeom prst="rect">
            <a:avLst/>
          </a:prstGeom>
          <a:noFill/>
        </p:spPr>
        <p:txBody>
          <a:bodyPr wrap="square">
            <a:spAutoFit/>
          </a:bodyPr>
          <a:lstStyle/>
          <a:p>
            <a:r>
              <a:rPr lang="fr-FR" sz="1200" dirty="0"/>
              <a:t>1.1.1. La visualisation de nos données après importation……………………………………………………………………………………………………………………………………………………………………6</a:t>
            </a:r>
          </a:p>
        </p:txBody>
      </p:sp>
      <p:sp>
        <p:nvSpPr>
          <p:cNvPr id="42" name="ZoneTexte 41">
            <a:extLst>
              <a:ext uri="{FF2B5EF4-FFF2-40B4-BE49-F238E27FC236}">
                <a16:creationId xmlns:a16="http://schemas.microsoft.com/office/drawing/2014/main" id="{F0D5C8AC-42D4-68B8-768A-2138A1B9047D}"/>
              </a:ext>
            </a:extLst>
          </p:cNvPr>
          <p:cNvSpPr txBox="1"/>
          <p:nvPr/>
        </p:nvSpPr>
        <p:spPr>
          <a:xfrm>
            <a:off x="1286929" y="1205341"/>
            <a:ext cx="10304436" cy="276999"/>
          </a:xfrm>
          <a:prstGeom prst="rect">
            <a:avLst/>
          </a:prstGeom>
          <a:noFill/>
        </p:spPr>
        <p:txBody>
          <a:bodyPr wrap="square">
            <a:spAutoFit/>
          </a:bodyPr>
          <a:lstStyle/>
          <a:p>
            <a:r>
              <a:rPr lang="fr-FR" sz="1200" dirty="0"/>
              <a:t>1.1.2. Suppression des features pas suffisamment remplies………………………………………………………………………………………………………………………………………………………………..7</a:t>
            </a:r>
          </a:p>
        </p:txBody>
      </p:sp>
      <p:sp>
        <p:nvSpPr>
          <p:cNvPr id="4" name="ZoneTexte 3">
            <a:extLst>
              <a:ext uri="{FF2B5EF4-FFF2-40B4-BE49-F238E27FC236}">
                <a16:creationId xmlns:a16="http://schemas.microsoft.com/office/drawing/2014/main" id="{D5BC0922-A684-F9E3-CA1A-0DE1E6610F8F}"/>
              </a:ext>
            </a:extLst>
          </p:cNvPr>
          <p:cNvSpPr txBox="1"/>
          <p:nvPr/>
        </p:nvSpPr>
        <p:spPr>
          <a:xfrm>
            <a:off x="1015997" y="2752943"/>
            <a:ext cx="10619693" cy="276999"/>
          </a:xfrm>
          <a:prstGeom prst="rect">
            <a:avLst/>
          </a:prstGeom>
          <a:noFill/>
        </p:spPr>
        <p:txBody>
          <a:bodyPr wrap="square">
            <a:spAutoFit/>
          </a:bodyPr>
          <a:lstStyle/>
          <a:p>
            <a:r>
              <a:rPr lang="fr-FR" sz="1200" dirty="0"/>
              <a:t>2. Deuxième partie : Analyse exploratoire………………………………………………………………………………………………………………………………………………………………………………………………..15</a:t>
            </a:r>
          </a:p>
        </p:txBody>
      </p:sp>
      <p:sp>
        <p:nvSpPr>
          <p:cNvPr id="10" name="ZoneTexte 9">
            <a:extLst>
              <a:ext uri="{FF2B5EF4-FFF2-40B4-BE49-F238E27FC236}">
                <a16:creationId xmlns:a16="http://schemas.microsoft.com/office/drawing/2014/main" id="{C19BDF39-F177-D7CE-C686-7D286CE3BDCB}"/>
              </a:ext>
            </a:extLst>
          </p:cNvPr>
          <p:cNvSpPr txBox="1"/>
          <p:nvPr/>
        </p:nvSpPr>
        <p:spPr>
          <a:xfrm>
            <a:off x="1151464" y="2943690"/>
            <a:ext cx="10511618" cy="276999"/>
          </a:xfrm>
          <a:prstGeom prst="rect">
            <a:avLst/>
          </a:prstGeom>
          <a:noFill/>
        </p:spPr>
        <p:txBody>
          <a:bodyPr wrap="square">
            <a:spAutoFit/>
          </a:bodyPr>
          <a:lstStyle/>
          <a:p>
            <a:r>
              <a:rPr lang="fr-FR" sz="1200" dirty="0"/>
              <a:t>2.1. Analyse univariée……………………………………………………………………………………………………………………………………………………………………………………………………………………………16</a:t>
            </a:r>
          </a:p>
        </p:txBody>
      </p:sp>
      <p:sp>
        <p:nvSpPr>
          <p:cNvPr id="12" name="ZoneTexte 11">
            <a:extLst>
              <a:ext uri="{FF2B5EF4-FFF2-40B4-BE49-F238E27FC236}">
                <a16:creationId xmlns:a16="http://schemas.microsoft.com/office/drawing/2014/main" id="{E4DCA94D-783E-32AD-65AD-348BB13591C9}"/>
              </a:ext>
            </a:extLst>
          </p:cNvPr>
          <p:cNvSpPr txBox="1"/>
          <p:nvPr/>
        </p:nvSpPr>
        <p:spPr>
          <a:xfrm>
            <a:off x="1286929" y="3125941"/>
            <a:ext cx="10456833" cy="276999"/>
          </a:xfrm>
          <a:prstGeom prst="rect">
            <a:avLst/>
          </a:prstGeom>
          <a:noFill/>
        </p:spPr>
        <p:txBody>
          <a:bodyPr wrap="square">
            <a:spAutoFit/>
          </a:bodyPr>
          <a:lstStyle/>
          <a:p>
            <a:r>
              <a:rPr lang="fr-FR" sz="1200" dirty="0"/>
              <a:t>2.1.1. Features numériques………………………………………………………………………………………………………………………………………………………………………………………………………………..17</a:t>
            </a:r>
          </a:p>
        </p:txBody>
      </p:sp>
      <p:sp>
        <p:nvSpPr>
          <p:cNvPr id="15" name="ZoneTexte 14">
            <a:extLst>
              <a:ext uri="{FF2B5EF4-FFF2-40B4-BE49-F238E27FC236}">
                <a16:creationId xmlns:a16="http://schemas.microsoft.com/office/drawing/2014/main" id="{B40622BD-FDDA-404C-C129-3CD95F0EF85C}"/>
              </a:ext>
            </a:extLst>
          </p:cNvPr>
          <p:cNvSpPr txBox="1"/>
          <p:nvPr/>
        </p:nvSpPr>
        <p:spPr>
          <a:xfrm>
            <a:off x="1508120" y="3307891"/>
            <a:ext cx="10235643" cy="276999"/>
          </a:xfrm>
          <a:prstGeom prst="rect">
            <a:avLst/>
          </a:prstGeom>
          <a:noFill/>
        </p:spPr>
        <p:txBody>
          <a:bodyPr wrap="square">
            <a:spAutoFit/>
          </a:bodyPr>
          <a:lstStyle/>
          <a:p>
            <a:r>
              <a:rPr lang="fr-FR" sz="1200" dirty="0"/>
              <a:t>2.1.1.1. Exemple de représentation distribution de variables quantitatives………………………………………………………………………………………………………………………………….18</a:t>
            </a:r>
          </a:p>
        </p:txBody>
      </p:sp>
      <p:sp>
        <p:nvSpPr>
          <p:cNvPr id="18" name="ZoneTexte 17">
            <a:extLst>
              <a:ext uri="{FF2B5EF4-FFF2-40B4-BE49-F238E27FC236}">
                <a16:creationId xmlns:a16="http://schemas.microsoft.com/office/drawing/2014/main" id="{1CD07850-B3DF-21F7-1B74-9061D0AB165F}"/>
              </a:ext>
            </a:extLst>
          </p:cNvPr>
          <p:cNvSpPr txBox="1"/>
          <p:nvPr/>
        </p:nvSpPr>
        <p:spPr>
          <a:xfrm>
            <a:off x="1286929" y="3458710"/>
            <a:ext cx="10456833" cy="276999"/>
          </a:xfrm>
          <a:prstGeom prst="rect">
            <a:avLst/>
          </a:prstGeom>
          <a:noFill/>
        </p:spPr>
        <p:txBody>
          <a:bodyPr wrap="square">
            <a:spAutoFit/>
          </a:bodyPr>
          <a:lstStyle/>
          <a:p>
            <a:r>
              <a:rPr lang="fr-FR" sz="1200" dirty="0"/>
              <a:t>2.1.2. Features catégorielle………………………………………………………………………………………………………………………………………………………………………………………………………………..19</a:t>
            </a:r>
          </a:p>
        </p:txBody>
      </p:sp>
      <p:sp>
        <p:nvSpPr>
          <p:cNvPr id="20" name="ZoneTexte 19">
            <a:extLst>
              <a:ext uri="{FF2B5EF4-FFF2-40B4-BE49-F238E27FC236}">
                <a16:creationId xmlns:a16="http://schemas.microsoft.com/office/drawing/2014/main" id="{BE9091B0-B9AE-AC06-6931-866725833323}"/>
              </a:ext>
            </a:extLst>
          </p:cNvPr>
          <p:cNvSpPr txBox="1"/>
          <p:nvPr/>
        </p:nvSpPr>
        <p:spPr>
          <a:xfrm>
            <a:off x="1508120" y="3655862"/>
            <a:ext cx="10235642" cy="276999"/>
          </a:xfrm>
          <a:prstGeom prst="rect">
            <a:avLst/>
          </a:prstGeom>
          <a:noFill/>
        </p:spPr>
        <p:txBody>
          <a:bodyPr wrap="square">
            <a:spAutoFit/>
          </a:bodyPr>
          <a:lstStyle/>
          <a:p>
            <a:r>
              <a:rPr lang="fr-FR" sz="1200" dirty="0"/>
              <a:t>2.1.2.1.0Exemple de représentation distribution de variables catégorielles………………………………………………………………………………………………………………………………….20</a:t>
            </a:r>
          </a:p>
        </p:txBody>
      </p:sp>
      <p:sp>
        <p:nvSpPr>
          <p:cNvPr id="23" name="ZoneTexte 22">
            <a:extLst>
              <a:ext uri="{FF2B5EF4-FFF2-40B4-BE49-F238E27FC236}">
                <a16:creationId xmlns:a16="http://schemas.microsoft.com/office/drawing/2014/main" id="{D1EF5DD6-BF64-3C75-0E4C-2B0863D31594}"/>
              </a:ext>
            </a:extLst>
          </p:cNvPr>
          <p:cNvSpPr txBox="1"/>
          <p:nvPr/>
        </p:nvSpPr>
        <p:spPr>
          <a:xfrm>
            <a:off x="1151464" y="3837148"/>
            <a:ext cx="10592298" cy="276999"/>
          </a:xfrm>
          <a:prstGeom prst="rect">
            <a:avLst/>
          </a:prstGeom>
          <a:noFill/>
        </p:spPr>
        <p:txBody>
          <a:bodyPr wrap="square">
            <a:spAutoFit/>
          </a:bodyPr>
          <a:lstStyle/>
          <a:p>
            <a:r>
              <a:rPr lang="fr-FR" sz="1200" dirty="0"/>
              <a:t>2.2. Analyse bivariée……………………………………………………………………………………………………………………………………………………………………………………………………………………………...21</a:t>
            </a:r>
          </a:p>
        </p:txBody>
      </p:sp>
      <p:sp>
        <p:nvSpPr>
          <p:cNvPr id="26" name="ZoneTexte 25">
            <a:extLst>
              <a:ext uri="{FF2B5EF4-FFF2-40B4-BE49-F238E27FC236}">
                <a16:creationId xmlns:a16="http://schemas.microsoft.com/office/drawing/2014/main" id="{F0D1A942-BCED-AE77-1527-2E1A92A3A2C1}"/>
              </a:ext>
            </a:extLst>
          </p:cNvPr>
          <p:cNvSpPr txBox="1"/>
          <p:nvPr/>
        </p:nvSpPr>
        <p:spPr>
          <a:xfrm>
            <a:off x="1286930" y="4007196"/>
            <a:ext cx="10456832" cy="276999"/>
          </a:xfrm>
          <a:prstGeom prst="rect">
            <a:avLst/>
          </a:prstGeom>
          <a:noFill/>
        </p:spPr>
        <p:txBody>
          <a:bodyPr wrap="square">
            <a:spAutoFit/>
          </a:bodyPr>
          <a:lstStyle/>
          <a:p>
            <a:r>
              <a:rPr lang="fr-FR" sz="1200" dirty="0"/>
              <a:t>2.2.1. Features numériques………………………………………………………………………………………………………………………………………………………………………………………………………………..22</a:t>
            </a:r>
          </a:p>
        </p:txBody>
      </p:sp>
      <p:sp>
        <p:nvSpPr>
          <p:cNvPr id="28" name="ZoneTexte 27">
            <a:extLst>
              <a:ext uri="{FF2B5EF4-FFF2-40B4-BE49-F238E27FC236}">
                <a16:creationId xmlns:a16="http://schemas.microsoft.com/office/drawing/2014/main" id="{20470BE8-4791-FD8D-43D7-11436FEBF5AE}"/>
              </a:ext>
            </a:extLst>
          </p:cNvPr>
          <p:cNvSpPr txBox="1"/>
          <p:nvPr/>
        </p:nvSpPr>
        <p:spPr>
          <a:xfrm>
            <a:off x="1286930" y="4201349"/>
            <a:ext cx="10456832" cy="276999"/>
          </a:xfrm>
          <a:prstGeom prst="rect">
            <a:avLst/>
          </a:prstGeom>
          <a:noFill/>
        </p:spPr>
        <p:txBody>
          <a:bodyPr wrap="square">
            <a:spAutoFit/>
          </a:bodyPr>
          <a:lstStyle/>
          <a:p>
            <a:r>
              <a:rPr lang="fr-FR" sz="1200" dirty="0"/>
              <a:t>2.2.2. La visualisation des variables qui sont le plus corrélées à l'aide de la fonction </a:t>
            </a:r>
            <a:r>
              <a:rPr lang="fr-FR" sz="1200" dirty="0" err="1"/>
              <a:t>pairplot</a:t>
            </a:r>
            <a:r>
              <a:rPr lang="fr-FR" sz="1200" dirty="0"/>
              <a:t>…………………………………………………………………………………………………………….23</a:t>
            </a:r>
          </a:p>
        </p:txBody>
      </p:sp>
      <p:sp>
        <p:nvSpPr>
          <p:cNvPr id="31" name="ZoneTexte 30">
            <a:extLst>
              <a:ext uri="{FF2B5EF4-FFF2-40B4-BE49-F238E27FC236}">
                <a16:creationId xmlns:a16="http://schemas.microsoft.com/office/drawing/2014/main" id="{44914404-A918-60C7-5EB1-062A8E2B92E7}"/>
              </a:ext>
            </a:extLst>
          </p:cNvPr>
          <p:cNvSpPr txBox="1"/>
          <p:nvPr/>
        </p:nvSpPr>
        <p:spPr>
          <a:xfrm>
            <a:off x="1286929" y="4392939"/>
            <a:ext cx="10592298" cy="276999"/>
          </a:xfrm>
          <a:prstGeom prst="rect">
            <a:avLst/>
          </a:prstGeom>
          <a:noFill/>
        </p:spPr>
        <p:txBody>
          <a:bodyPr wrap="square">
            <a:spAutoFit/>
          </a:bodyPr>
          <a:lstStyle/>
          <a:p>
            <a:r>
              <a:rPr lang="fr-FR" sz="1200" dirty="0"/>
              <a:t>2.2.3. Feature numérique / feature catégorielle………………………………………………………………………………………………………………………………………………………………………………….24</a:t>
            </a:r>
          </a:p>
        </p:txBody>
      </p:sp>
      <p:sp>
        <p:nvSpPr>
          <p:cNvPr id="35" name="ZoneTexte 34">
            <a:extLst>
              <a:ext uri="{FF2B5EF4-FFF2-40B4-BE49-F238E27FC236}">
                <a16:creationId xmlns:a16="http://schemas.microsoft.com/office/drawing/2014/main" id="{44F325FB-63A0-FE0C-D225-1E00E9325185}"/>
              </a:ext>
            </a:extLst>
          </p:cNvPr>
          <p:cNvSpPr txBox="1"/>
          <p:nvPr/>
        </p:nvSpPr>
        <p:spPr>
          <a:xfrm>
            <a:off x="1151464" y="4570515"/>
            <a:ext cx="10592298" cy="276999"/>
          </a:xfrm>
          <a:prstGeom prst="rect">
            <a:avLst/>
          </a:prstGeom>
          <a:noFill/>
        </p:spPr>
        <p:txBody>
          <a:bodyPr wrap="square">
            <a:spAutoFit/>
          </a:bodyPr>
          <a:lstStyle/>
          <a:p>
            <a:r>
              <a:rPr lang="fr-FR" sz="1200" dirty="0"/>
              <a:t>2.3. Analyse multivariée………………………………………………………………………………………………………………………………………………………………………………………………………………………...25</a:t>
            </a:r>
          </a:p>
        </p:txBody>
      </p:sp>
      <p:sp>
        <p:nvSpPr>
          <p:cNvPr id="37" name="ZoneTexte 36">
            <a:extLst>
              <a:ext uri="{FF2B5EF4-FFF2-40B4-BE49-F238E27FC236}">
                <a16:creationId xmlns:a16="http://schemas.microsoft.com/office/drawing/2014/main" id="{2A30A622-C8B5-48A8-B8F6-FE6D0A2750B9}"/>
              </a:ext>
            </a:extLst>
          </p:cNvPr>
          <p:cNvSpPr txBox="1"/>
          <p:nvPr/>
        </p:nvSpPr>
        <p:spPr>
          <a:xfrm>
            <a:off x="1286930" y="4769241"/>
            <a:ext cx="10456832" cy="276999"/>
          </a:xfrm>
          <a:prstGeom prst="rect">
            <a:avLst/>
          </a:prstGeom>
          <a:noFill/>
        </p:spPr>
        <p:txBody>
          <a:bodyPr wrap="square">
            <a:spAutoFit/>
          </a:bodyPr>
          <a:lstStyle/>
          <a:p>
            <a:r>
              <a:rPr lang="fr-FR" sz="1200" dirty="0"/>
              <a:t>2.3.1. Analyse en composantes principales : ACP………………………………………………………………………………………………………………………………………………………………………………..26</a:t>
            </a:r>
          </a:p>
        </p:txBody>
      </p:sp>
      <p:sp>
        <p:nvSpPr>
          <p:cNvPr id="40" name="ZoneTexte 39">
            <a:extLst>
              <a:ext uri="{FF2B5EF4-FFF2-40B4-BE49-F238E27FC236}">
                <a16:creationId xmlns:a16="http://schemas.microsoft.com/office/drawing/2014/main" id="{D04C492A-65D0-893F-70B8-3E5317955CCA}"/>
              </a:ext>
            </a:extLst>
          </p:cNvPr>
          <p:cNvSpPr txBox="1"/>
          <p:nvPr/>
        </p:nvSpPr>
        <p:spPr>
          <a:xfrm>
            <a:off x="1286930" y="4944254"/>
            <a:ext cx="10376152" cy="276999"/>
          </a:xfrm>
          <a:prstGeom prst="rect">
            <a:avLst/>
          </a:prstGeom>
          <a:noFill/>
        </p:spPr>
        <p:txBody>
          <a:bodyPr wrap="square">
            <a:spAutoFit/>
          </a:bodyPr>
          <a:lstStyle/>
          <a:p>
            <a:r>
              <a:rPr lang="fr-FR" sz="1200" dirty="0"/>
              <a:t>2.3.2. Les composantes………………………………………………………………………………………………………………………………………………………………………………………………….......................27</a:t>
            </a:r>
          </a:p>
        </p:txBody>
      </p:sp>
      <p:sp>
        <p:nvSpPr>
          <p:cNvPr id="43" name="ZoneTexte 42">
            <a:extLst>
              <a:ext uri="{FF2B5EF4-FFF2-40B4-BE49-F238E27FC236}">
                <a16:creationId xmlns:a16="http://schemas.microsoft.com/office/drawing/2014/main" id="{8E71C9A6-01B0-3FF0-0DF2-A4ECA5E68575}"/>
              </a:ext>
            </a:extLst>
          </p:cNvPr>
          <p:cNvSpPr txBox="1"/>
          <p:nvPr/>
        </p:nvSpPr>
        <p:spPr>
          <a:xfrm>
            <a:off x="1286930" y="5128869"/>
            <a:ext cx="10456832" cy="276999"/>
          </a:xfrm>
          <a:prstGeom prst="rect">
            <a:avLst/>
          </a:prstGeom>
          <a:noFill/>
        </p:spPr>
        <p:txBody>
          <a:bodyPr wrap="square">
            <a:spAutoFit/>
          </a:bodyPr>
          <a:lstStyle/>
          <a:p>
            <a:r>
              <a:rPr lang="fr-FR" sz="1200" dirty="0"/>
              <a:t>2.3.3. Le cercle des corrélations………………………………………………………………………………………………………………………………………………………………………………………………………….29</a:t>
            </a:r>
          </a:p>
        </p:txBody>
      </p:sp>
      <p:sp>
        <p:nvSpPr>
          <p:cNvPr id="45" name="ZoneTexte 44">
            <a:extLst>
              <a:ext uri="{FF2B5EF4-FFF2-40B4-BE49-F238E27FC236}">
                <a16:creationId xmlns:a16="http://schemas.microsoft.com/office/drawing/2014/main" id="{FD450C91-8B35-028E-9BCD-C908C456AD02}"/>
              </a:ext>
            </a:extLst>
          </p:cNvPr>
          <p:cNvSpPr txBox="1"/>
          <p:nvPr/>
        </p:nvSpPr>
        <p:spPr>
          <a:xfrm>
            <a:off x="1286930" y="5317993"/>
            <a:ext cx="10456832" cy="276999"/>
          </a:xfrm>
          <a:prstGeom prst="rect">
            <a:avLst/>
          </a:prstGeom>
          <a:noFill/>
        </p:spPr>
        <p:txBody>
          <a:bodyPr wrap="square">
            <a:spAutoFit/>
          </a:bodyPr>
          <a:lstStyle/>
          <a:p>
            <a:r>
              <a:rPr lang="fr-FR" sz="1200" dirty="0"/>
              <a:t>2.3.4. ANOVA………………………………………………………………………………………………………………………………………………………………………………………………………………………………........30</a:t>
            </a:r>
          </a:p>
        </p:txBody>
      </p:sp>
      <p:sp>
        <p:nvSpPr>
          <p:cNvPr id="47" name="ZoneTexte 46">
            <a:extLst>
              <a:ext uri="{FF2B5EF4-FFF2-40B4-BE49-F238E27FC236}">
                <a16:creationId xmlns:a16="http://schemas.microsoft.com/office/drawing/2014/main" id="{376EAF9D-95EB-6902-07D4-A5A6BD0500F5}"/>
              </a:ext>
            </a:extLst>
          </p:cNvPr>
          <p:cNvSpPr txBox="1"/>
          <p:nvPr/>
        </p:nvSpPr>
        <p:spPr>
          <a:xfrm>
            <a:off x="1015998" y="5488497"/>
            <a:ext cx="10727764" cy="276999"/>
          </a:xfrm>
          <a:prstGeom prst="rect">
            <a:avLst/>
          </a:prstGeom>
          <a:noFill/>
        </p:spPr>
        <p:txBody>
          <a:bodyPr wrap="square">
            <a:spAutoFit/>
          </a:bodyPr>
          <a:lstStyle/>
          <a:p>
            <a:r>
              <a:rPr lang="fr-FR" sz="1200" dirty="0"/>
              <a:t>3. Conclusion……………………………………………………………………………………………………………………………………………………………………………………………………………………………………………..31</a:t>
            </a:r>
          </a:p>
        </p:txBody>
      </p:sp>
      <p:sp>
        <p:nvSpPr>
          <p:cNvPr id="3" name="Espace réservé du numéro de diapositive 2">
            <a:extLst>
              <a:ext uri="{FF2B5EF4-FFF2-40B4-BE49-F238E27FC236}">
                <a16:creationId xmlns:a16="http://schemas.microsoft.com/office/drawing/2014/main" id="{8A38B82D-DCDF-04D8-9AFA-5EA2F4F2C9B2}"/>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3</a:t>
            </a:fld>
            <a:endParaRPr lang="fr-FR" dirty="0">
              <a:ln w="0"/>
              <a:solidFill>
                <a:schemeClr val="tx1"/>
              </a:solidFill>
              <a:effectLst>
                <a:outerShdw blurRad="38100" dist="19050" dir="2700000" algn="tl" rotWithShape="0">
                  <a:schemeClr val="dk1">
                    <a:alpha val="40000"/>
                  </a:schemeClr>
                </a:outerShdw>
              </a:effectLst>
            </a:endParaRPr>
          </a:p>
        </p:txBody>
      </p:sp>
      <p:sp>
        <p:nvSpPr>
          <p:cNvPr id="5" name="Espace réservé du pied de page 4">
            <a:extLst>
              <a:ext uri="{FF2B5EF4-FFF2-40B4-BE49-F238E27FC236}">
                <a16:creationId xmlns:a16="http://schemas.microsoft.com/office/drawing/2014/main" id="{D1BD1005-B447-89DD-92D2-20D7A5F8DF3D}"/>
              </a:ext>
            </a:extLst>
          </p:cNvPr>
          <p:cNvSpPr>
            <a:spLocks noGrp="1"/>
          </p:cNvSpPr>
          <p:nvPr>
            <p:ph type="ftr" sz="quarter" idx="11"/>
          </p:nvPr>
        </p:nvSpPr>
        <p:spPr>
          <a:xfrm>
            <a:off x="838259" y="6356350"/>
            <a:ext cx="1339722"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58219449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ABE1673-B580-CCFC-10F9-587E11B6C373}"/>
              </a:ext>
            </a:extLst>
          </p:cNvPr>
          <p:cNvSpPr txBox="1"/>
          <p:nvPr/>
        </p:nvSpPr>
        <p:spPr>
          <a:xfrm>
            <a:off x="2650752" y="842682"/>
            <a:ext cx="5886450" cy="584775"/>
          </a:xfrm>
          <a:prstGeom prst="rect">
            <a:avLst/>
          </a:prstGeom>
          <a:noFill/>
        </p:spPr>
        <p:txBody>
          <a:bodyPr wrap="square" rtlCol="0">
            <a:spAutoFit/>
          </a:bodyPr>
          <a:lstStyle/>
          <a:p>
            <a:pPr algn="ctr"/>
            <a:r>
              <a:rPr lang="fr-FR" sz="3200" b="1" dirty="0">
                <a:solidFill>
                  <a:srgbClr val="000000"/>
                </a:solidFill>
                <a:latin typeface="Helvetica Neue"/>
                <a:ea typeface="+mj-ea"/>
                <a:cs typeface="+mj-cs"/>
              </a:rPr>
              <a:t>Conclusion</a:t>
            </a:r>
          </a:p>
        </p:txBody>
      </p:sp>
      <p:sp>
        <p:nvSpPr>
          <p:cNvPr id="4" name="ZoneTexte 3">
            <a:extLst>
              <a:ext uri="{FF2B5EF4-FFF2-40B4-BE49-F238E27FC236}">
                <a16:creationId xmlns:a16="http://schemas.microsoft.com/office/drawing/2014/main" id="{F228A008-1F7A-D961-98DF-0B574D8F9539}"/>
              </a:ext>
            </a:extLst>
          </p:cNvPr>
          <p:cNvSpPr txBox="1"/>
          <p:nvPr/>
        </p:nvSpPr>
        <p:spPr>
          <a:xfrm>
            <a:off x="2873572" y="2191526"/>
            <a:ext cx="6096000" cy="2031325"/>
          </a:xfrm>
          <a:prstGeom prst="rect">
            <a:avLst/>
          </a:prstGeom>
          <a:noFill/>
        </p:spPr>
        <p:txBody>
          <a:bodyPr wrap="square">
            <a:spAutoFit/>
          </a:bodyPr>
          <a:lstStyle/>
          <a:p>
            <a:r>
              <a:rPr lang="fr-FR" dirty="0"/>
              <a:t>Après nettoyage et analyse de nos données, nous pouvons confirmer que notre idée d'application est bien réalisable</a:t>
            </a:r>
          </a:p>
          <a:p>
            <a:r>
              <a:rPr lang="fr-FR" dirty="0"/>
              <a:t>La faisabilité de cette application est conforté par les analyses statistiques</a:t>
            </a:r>
          </a:p>
          <a:p>
            <a:r>
              <a:rPr lang="fr-FR" dirty="0"/>
              <a:t>Le soucis que nous pourrions rencontrer dans ce projet est le grand nombre d'informations manquantes dans nos données. Toutefois nous disposons des méthodes pour combler ce vide.</a:t>
            </a:r>
          </a:p>
        </p:txBody>
      </p:sp>
      <p:sp>
        <p:nvSpPr>
          <p:cNvPr id="5" name="Espace réservé du numéro de diapositive 4">
            <a:extLst>
              <a:ext uri="{FF2B5EF4-FFF2-40B4-BE49-F238E27FC236}">
                <a16:creationId xmlns:a16="http://schemas.microsoft.com/office/drawing/2014/main" id="{4520E808-9057-5EFE-CDFD-1B36B36FC847}"/>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30</a:t>
            </a:fld>
            <a:endParaRPr lang="fr-FR" dirty="0">
              <a:solidFill>
                <a:schemeClr val="tx1"/>
              </a:solidFill>
            </a:endParaRPr>
          </a:p>
        </p:txBody>
      </p:sp>
      <p:sp>
        <p:nvSpPr>
          <p:cNvPr id="6" name="Espace réservé du pied de page 5">
            <a:extLst>
              <a:ext uri="{FF2B5EF4-FFF2-40B4-BE49-F238E27FC236}">
                <a16:creationId xmlns:a16="http://schemas.microsoft.com/office/drawing/2014/main" id="{7E00DE01-6174-EE0C-9015-6CA44BFC3F38}"/>
              </a:ext>
            </a:extLst>
          </p:cNvPr>
          <p:cNvSpPr>
            <a:spLocks noGrp="1"/>
          </p:cNvSpPr>
          <p:nvPr>
            <p:ph type="ftr" sz="quarter" idx="11"/>
          </p:nvPr>
        </p:nvSpPr>
        <p:spPr>
          <a:xfrm>
            <a:off x="152400" y="6356349"/>
            <a:ext cx="1824318"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23958780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57B193E-39A1-CD5E-A273-EE8B34792197}"/>
              </a:ext>
            </a:extLst>
          </p:cNvPr>
          <p:cNvSpPr txBox="1"/>
          <p:nvPr/>
        </p:nvSpPr>
        <p:spPr>
          <a:xfrm>
            <a:off x="2209800" y="421341"/>
            <a:ext cx="7772400" cy="1077218"/>
          </a:xfrm>
          <a:prstGeom prst="rect">
            <a:avLst/>
          </a:prstGeom>
          <a:noFill/>
        </p:spPr>
        <p:txBody>
          <a:bodyPr wrap="square" rtlCol="0">
            <a:spAutoFit/>
          </a:bodyPr>
          <a:lstStyle/>
          <a:p>
            <a:pPr algn="ctr"/>
            <a:r>
              <a:rPr lang="fr-FR" sz="3200" b="1" dirty="0">
                <a:solidFill>
                  <a:srgbClr val="000000"/>
                </a:solidFill>
                <a:latin typeface="Helvetica Neue"/>
                <a:ea typeface="+mj-ea"/>
                <a:cs typeface="+mj-cs"/>
              </a:rPr>
              <a:t>Quelques liens utilisés pour la réalisation de ce projet</a:t>
            </a:r>
          </a:p>
        </p:txBody>
      </p:sp>
      <p:sp>
        <p:nvSpPr>
          <p:cNvPr id="4" name="ZoneTexte 3">
            <a:extLst>
              <a:ext uri="{FF2B5EF4-FFF2-40B4-BE49-F238E27FC236}">
                <a16:creationId xmlns:a16="http://schemas.microsoft.com/office/drawing/2014/main" id="{3FF6110F-A1DB-31D4-4D20-B5991D096E65}"/>
              </a:ext>
            </a:extLst>
          </p:cNvPr>
          <p:cNvSpPr txBox="1"/>
          <p:nvPr/>
        </p:nvSpPr>
        <p:spPr>
          <a:xfrm>
            <a:off x="1701116" y="1910940"/>
            <a:ext cx="6096000" cy="584775"/>
          </a:xfrm>
          <a:prstGeom prst="rect">
            <a:avLst/>
          </a:prstGeom>
          <a:noFill/>
        </p:spPr>
        <p:txBody>
          <a:bodyPr wrap="square">
            <a:spAutoFit/>
          </a:bodyPr>
          <a:lstStyle/>
          <a:p>
            <a:r>
              <a:rPr lang="fr-FR" sz="1600" dirty="0"/>
              <a:t>https://towardsdatascience.com/7-ways-to-handle-missing-values-in-machine-learning-1a6326adf79e</a:t>
            </a:r>
          </a:p>
        </p:txBody>
      </p:sp>
      <p:sp>
        <p:nvSpPr>
          <p:cNvPr id="6" name="ZoneTexte 5">
            <a:extLst>
              <a:ext uri="{FF2B5EF4-FFF2-40B4-BE49-F238E27FC236}">
                <a16:creationId xmlns:a16="http://schemas.microsoft.com/office/drawing/2014/main" id="{736A75BE-A103-F631-A2CA-711398AFA9A0}"/>
              </a:ext>
            </a:extLst>
          </p:cNvPr>
          <p:cNvSpPr txBox="1"/>
          <p:nvPr/>
        </p:nvSpPr>
        <p:spPr>
          <a:xfrm>
            <a:off x="1703294" y="2479815"/>
            <a:ext cx="6096000" cy="338554"/>
          </a:xfrm>
          <a:prstGeom prst="rect">
            <a:avLst/>
          </a:prstGeom>
          <a:noFill/>
        </p:spPr>
        <p:txBody>
          <a:bodyPr wrap="square">
            <a:spAutoFit/>
          </a:bodyPr>
          <a:lstStyle/>
          <a:p>
            <a:r>
              <a:rPr lang="fr-FR" sz="1600" dirty="0"/>
              <a:t>https://vitalflux.com/imputing-missing-data-sklearn-simpleimputer/</a:t>
            </a:r>
          </a:p>
        </p:txBody>
      </p:sp>
      <p:sp>
        <p:nvSpPr>
          <p:cNvPr id="8" name="ZoneTexte 7">
            <a:extLst>
              <a:ext uri="{FF2B5EF4-FFF2-40B4-BE49-F238E27FC236}">
                <a16:creationId xmlns:a16="http://schemas.microsoft.com/office/drawing/2014/main" id="{41F77B61-B3DB-405D-7453-468D680A5534}"/>
              </a:ext>
            </a:extLst>
          </p:cNvPr>
          <p:cNvSpPr txBox="1"/>
          <p:nvPr/>
        </p:nvSpPr>
        <p:spPr>
          <a:xfrm>
            <a:off x="1703294" y="2844225"/>
            <a:ext cx="6096000" cy="584775"/>
          </a:xfrm>
          <a:prstGeom prst="rect">
            <a:avLst/>
          </a:prstGeom>
          <a:noFill/>
        </p:spPr>
        <p:txBody>
          <a:bodyPr wrap="square">
            <a:spAutoFit/>
          </a:bodyPr>
          <a:lstStyle/>
          <a:p>
            <a:r>
              <a:rPr lang="fr-FR" sz="1600" dirty="0"/>
              <a:t>https://www.python-graph-gallery.com/201-control-the-color-of-treemap</a:t>
            </a:r>
          </a:p>
        </p:txBody>
      </p:sp>
      <p:sp>
        <p:nvSpPr>
          <p:cNvPr id="10" name="ZoneTexte 9">
            <a:extLst>
              <a:ext uri="{FF2B5EF4-FFF2-40B4-BE49-F238E27FC236}">
                <a16:creationId xmlns:a16="http://schemas.microsoft.com/office/drawing/2014/main" id="{C845468C-7A1B-BD73-D893-90C7D17A491C}"/>
              </a:ext>
            </a:extLst>
          </p:cNvPr>
          <p:cNvSpPr txBox="1"/>
          <p:nvPr/>
        </p:nvSpPr>
        <p:spPr>
          <a:xfrm>
            <a:off x="1701116" y="3410789"/>
            <a:ext cx="6096000" cy="584775"/>
          </a:xfrm>
          <a:prstGeom prst="rect">
            <a:avLst/>
          </a:prstGeom>
          <a:noFill/>
        </p:spPr>
        <p:txBody>
          <a:bodyPr wrap="square">
            <a:spAutoFit/>
          </a:bodyPr>
          <a:lstStyle/>
          <a:p>
            <a:r>
              <a:rPr lang="fr-FR" sz="1600" dirty="0"/>
              <a:t>https://www.analyticsvidhya.com/blog/2020/06/introduction-anova-statistics-data-science-covid-python/</a:t>
            </a:r>
          </a:p>
        </p:txBody>
      </p:sp>
      <p:sp>
        <p:nvSpPr>
          <p:cNvPr id="11" name="Espace réservé du numéro de diapositive 10">
            <a:extLst>
              <a:ext uri="{FF2B5EF4-FFF2-40B4-BE49-F238E27FC236}">
                <a16:creationId xmlns:a16="http://schemas.microsoft.com/office/drawing/2014/main" id="{107F1917-2C38-AC17-052E-FA1C1912C062}"/>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31</a:t>
            </a:fld>
            <a:endParaRPr lang="fr-FR" b="1" dirty="0">
              <a:solidFill>
                <a:schemeClr val="tx1"/>
              </a:solidFill>
            </a:endParaRPr>
          </a:p>
        </p:txBody>
      </p:sp>
      <p:sp>
        <p:nvSpPr>
          <p:cNvPr id="12" name="Espace réservé du pied de page 11">
            <a:extLst>
              <a:ext uri="{FF2B5EF4-FFF2-40B4-BE49-F238E27FC236}">
                <a16:creationId xmlns:a16="http://schemas.microsoft.com/office/drawing/2014/main" id="{439F6EDF-504F-0469-A804-0E30C8FE9206}"/>
              </a:ext>
            </a:extLst>
          </p:cNvPr>
          <p:cNvSpPr>
            <a:spLocks noGrp="1"/>
          </p:cNvSpPr>
          <p:nvPr>
            <p:ph type="ftr" sz="quarter" idx="11"/>
          </p:nvPr>
        </p:nvSpPr>
        <p:spPr>
          <a:xfrm>
            <a:off x="295834" y="6356724"/>
            <a:ext cx="1734671"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
        <p:nvSpPr>
          <p:cNvPr id="5" name="ZoneTexte 4">
            <a:extLst>
              <a:ext uri="{FF2B5EF4-FFF2-40B4-BE49-F238E27FC236}">
                <a16:creationId xmlns:a16="http://schemas.microsoft.com/office/drawing/2014/main" id="{304F3765-6984-C589-4513-65DAB8D90539}"/>
              </a:ext>
            </a:extLst>
          </p:cNvPr>
          <p:cNvSpPr txBox="1"/>
          <p:nvPr/>
        </p:nvSpPr>
        <p:spPr>
          <a:xfrm>
            <a:off x="1703294" y="4021914"/>
            <a:ext cx="6096000" cy="338554"/>
          </a:xfrm>
          <a:prstGeom prst="rect">
            <a:avLst/>
          </a:prstGeom>
          <a:noFill/>
        </p:spPr>
        <p:txBody>
          <a:bodyPr wrap="square">
            <a:spAutoFit/>
          </a:bodyPr>
          <a:lstStyle/>
          <a:p>
            <a:r>
              <a:rPr lang="fr-FR" sz="1600" dirty="0"/>
              <a:t>https://mrmint.fr/outliers-machine-learning</a:t>
            </a:r>
          </a:p>
        </p:txBody>
      </p:sp>
      <p:sp>
        <p:nvSpPr>
          <p:cNvPr id="7" name="ZoneTexte 6">
            <a:extLst>
              <a:ext uri="{FF2B5EF4-FFF2-40B4-BE49-F238E27FC236}">
                <a16:creationId xmlns:a16="http://schemas.microsoft.com/office/drawing/2014/main" id="{338314F1-D1E3-BC6B-8190-CF6C689CD87A}"/>
              </a:ext>
            </a:extLst>
          </p:cNvPr>
          <p:cNvSpPr txBox="1"/>
          <p:nvPr/>
        </p:nvSpPr>
        <p:spPr>
          <a:xfrm>
            <a:off x="1703294" y="4393423"/>
            <a:ext cx="6093822" cy="584775"/>
          </a:xfrm>
          <a:prstGeom prst="rect">
            <a:avLst/>
          </a:prstGeom>
          <a:noFill/>
        </p:spPr>
        <p:txBody>
          <a:bodyPr wrap="square">
            <a:spAutoFit/>
          </a:bodyPr>
          <a:lstStyle/>
          <a:p>
            <a:r>
              <a:rPr lang="fr-FR" sz="1600" dirty="0"/>
              <a:t>https://medium.com/@kyawsawhtoon/a-guide-to-knn-imputation-95e2dc496e</a:t>
            </a:r>
          </a:p>
        </p:txBody>
      </p:sp>
      <p:sp>
        <p:nvSpPr>
          <p:cNvPr id="13" name="ZoneTexte 12">
            <a:extLst>
              <a:ext uri="{FF2B5EF4-FFF2-40B4-BE49-F238E27FC236}">
                <a16:creationId xmlns:a16="http://schemas.microsoft.com/office/drawing/2014/main" id="{44F3584C-FA7B-73E3-F99B-8B98B43E556E}"/>
              </a:ext>
            </a:extLst>
          </p:cNvPr>
          <p:cNvSpPr txBox="1"/>
          <p:nvPr/>
        </p:nvSpPr>
        <p:spPr>
          <a:xfrm>
            <a:off x="1703294" y="4896193"/>
            <a:ext cx="6093822" cy="584775"/>
          </a:xfrm>
          <a:prstGeom prst="rect">
            <a:avLst/>
          </a:prstGeom>
          <a:noFill/>
        </p:spPr>
        <p:txBody>
          <a:bodyPr wrap="square">
            <a:spAutoFit/>
          </a:bodyPr>
          <a:lstStyle/>
          <a:p>
            <a:r>
              <a:rPr lang="fr-FR" sz="1600" dirty="0"/>
              <a:t>https://www.marsja.se/four-ways-to-conduct-one-way-anovas-using-python/</a:t>
            </a:r>
          </a:p>
        </p:txBody>
      </p:sp>
      <p:sp>
        <p:nvSpPr>
          <p:cNvPr id="15" name="ZoneTexte 14">
            <a:extLst>
              <a:ext uri="{FF2B5EF4-FFF2-40B4-BE49-F238E27FC236}">
                <a16:creationId xmlns:a16="http://schemas.microsoft.com/office/drawing/2014/main" id="{B479458B-934C-20DD-E6D7-87F32499CC74}"/>
              </a:ext>
            </a:extLst>
          </p:cNvPr>
          <p:cNvSpPr txBox="1"/>
          <p:nvPr/>
        </p:nvSpPr>
        <p:spPr>
          <a:xfrm>
            <a:off x="1703294" y="5446606"/>
            <a:ext cx="6093822" cy="584775"/>
          </a:xfrm>
          <a:prstGeom prst="rect">
            <a:avLst/>
          </a:prstGeom>
          <a:noFill/>
        </p:spPr>
        <p:txBody>
          <a:bodyPr wrap="square">
            <a:spAutoFit/>
          </a:bodyPr>
          <a:lstStyle/>
          <a:p>
            <a:r>
              <a:rPr lang="fr-FR" sz="1600" dirty="0"/>
              <a:t>https://www.appsloveworld.com/pandas/100/293/how-to-replace-outliers-with-nan-while-keeping-row-intact-using-pandas-in-python</a:t>
            </a:r>
          </a:p>
        </p:txBody>
      </p:sp>
    </p:spTree>
    <p:extLst>
      <p:ext uri="{BB962C8B-B14F-4D97-AF65-F5344CB8AC3E}">
        <p14:creationId xmlns:p14="http://schemas.microsoft.com/office/powerpoint/2010/main" val="32388449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686CDFD-497B-A748-EE5C-DE344D997A3B}"/>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26066" y="54124"/>
            <a:ext cx="10143068" cy="6749751"/>
          </a:xfrm>
          <a:prstGeom prst="roundRect">
            <a:avLst>
              <a:gd name="adj" fmla="val 11111"/>
            </a:avLst>
          </a:prstGeom>
          <a:ln w="190500" cap="rnd">
            <a:solidFill>
              <a:schemeClr val="accent1">
                <a:lumMod val="60000"/>
                <a:lumOff val="4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 name="Titre 1">
            <a:extLst>
              <a:ext uri="{FF2B5EF4-FFF2-40B4-BE49-F238E27FC236}">
                <a16:creationId xmlns:a16="http://schemas.microsoft.com/office/drawing/2014/main" id="{49468D06-E096-E542-807E-7D810EA8BCCE}"/>
              </a:ext>
            </a:extLst>
          </p:cNvPr>
          <p:cNvSpPr>
            <a:spLocks noGrp="1"/>
          </p:cNvSpPr>
          <p:nvPr>
            <p:ph type="title"/>
          </p:nvPr>
        </p:nvSpPr>
        <p:spPr>
          <a:xfrm>
            <a:off x="1024466" y="0"/>
            <a:ext cx="10143068" cy="1140355"/>
          </a:xfrm>
        </p:spPr>
        <p:txBody>
          <a:bodyPr>
            <a:normAutofit/>
          </a:bodyPr>
          <a:lstStyle/>
          <a:p>
            <a:pPr algn="ctr"/>
            <a:r>
              <a:rPr lang="fr-FR" sz="3200" b="1" dirty="0">
                <a:solidFill>
                  <a:srgbClr val="271A38"/>
                </a:solidFill>
                <a:latin typeface="Inter"/>
              </a:rPr>
              <a:t>Première étape : Nettoyage de données</a:t>
            </a:r>
          </a:p>
        </p:txBody>
      </p:sp>
      <p:sp>
        <p:nvSpPr>
          <p:cNvPr id="3" name="Espace réservé du numéro de diapositive 2">
            <a:extLst>
              <a:ext uri="{FF2B5EF4-FFF2-40B4-BE49-F238E27FC236}">
                <a16:creationId xmlns:a16="http://schemas.microsoft.com/office/drawing/2014/main" id="{8D5B3F0F-80D4-4792-96FC-DF3DD80A6397}"/>
              </a:ext>
            </a:extLst>
          </p:cNvPr>
          <p:cNvSpPr>
            <a:spLocks noGrp="1"/>
          </p:cNvSpPr>
          <p:nvPr>
            <p:ph type="sldNum" sz="quarter" idx="12"/>
          </p:nvPr>
        </p:nvSpPr>
        <p:spPr>
          <a:xfrm>
            <a:off x="8302315" y="6356349"/>
            <a:ext cx="2743200" cy="365125"/>
          </a:xfrm>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4</a:t>
            </a:fld>
            <a:endParaRPr lang="fr-FR" dirty="0">
              <a:ln w="0"/>
              <a:solidFill>
                <a:schemeClr val="tx1"/>
              </a:solidFill>
              <a:effectLst>
                <a:outerShdw blurRad="38100" dist="19050" dir="2700000" algn="tl" rotWithShape="0">
                  <a:schemeClr val="dk1">
                    <a:alpha val="40000"/>
                  </a:schemeClr>
                </a:outerShdw>
              </a:effectLst>
            </a:endParaRPr>
          </a:p>
        </p:txBody>
      </p:sp>
      <p:sp>
        <p:nvSpPr>
          <p:cNvPr id="4" name="Espace réservé du pied de page 3">
            <a:extLst>
              <a:ext uri="{FF2B5EF4-FFF2-40B4-BE49-F238E27FC236}">
                <a16:creationId xmlns:a16="http://schemas.microsoft.com/office/drawing/2014/main" id="{3AA8A7D0-D94A-2C6A-2B92-01332F52139B}"/>
              </a:ext>
            </a:extLst>
          </p:cNvPr>
          <p:cNvSpPr>
            <a:spLocks noGrp="1"/>
          </p:cNvSpPr>
          <p:nvPr>
            <p:ph type="ftr" sz="quarter" idx="11"/>
          </p:nvPr>
        </p:nvSpPr>
        <p:spPr>
          <a:xfrm>
            <a:off x="1041400" y="6356349"/>
            <a:ext cx="2057400"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781232805"/>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D37C6D-A269-8562-CC9D-CBC408835EB8}"/>
              </a:ext>
            </a:extLst>
          </p:cNvPr>
          <p:cNvSpPr>
            <a:spLocks noGrp="1"/>
          </p:cNvSpPr>
          <p:nvPr>
            <p:ph type="title"/>
          </p:nvPr>
        </p:nvSpPr>
        <p:spPr/>
        <p:txBody>
          <a:bodyPr/>
          <a:lstStyle/>
          <a:p>
            <a:pPr algn="ctr"/>
            <a:r>
              <a:rPr lang="fr-FR" sz="3200" b="1" dirty="0">
                <a:solidFill>
                  <a:srgbClr val="271A38"/>
                </a:solidFill>
                <a:latin typeface="Inter"/>
              </a:rPr>
              <a:t>Filtrage des features</a:t>
            </a:r>
          </a:p>
        </p:txBody>
      </p:sp>
      <p:pic>
        <p:nvPicPr>
          <p:cNvPr id="6" name="Espace réservé du contenu 5">
            <a:extLst>
              <a:ext uri="{FF2B5EF4-FFF2-40B4-BE49-F238E27FC236}">
                <a16:creationId xmlns:a16="http://schemas.microsoft.com/office/drawing/2014/main" id="{6ACF9EF6-2E41-FE59-17D8-344D18D6F1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7852" y="1938867"/>
            <a:ext cx="6505376" cy="4250266"/>
          </a:xfrm>
        </p:spPr>
      </p:pic>
      <p:pic>
        <p:nvPicPr>
          <p:cNvPr id="8" name="Espace réservé du contenu 7">
            <a:extLst>
              <a:ext uri="{FF2B5EF4-FFF2-40B4-BE49-F238E27FC236}">
                <a16:creationId xmlns:a16="http://schemas.microsoft.com/office/drawing/2014/main" id="{3978348D-86BC-0AC7-1EB9-6777DED09DD5}"/>
              </a:ext>
            </a:extLst>
          </p:cNvPr>
          <p:cNvPicPr>
            <a:picLocks noGrp="1" noChangeAspect="1"/>
          </p:cNvPicPr>
          <p:nvPr>
            <p:ph sz="half" idx="2"/>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873227" y="1654321"/>
            <a:ext cx="4776905" cy="4776905"/>
          </a:xfrm>
          <a:scene3d>
            <a:camera prst="perspectiveLeft"/>
            <a:lightRig rig="threePt" dir="t"/>
          </a:scene3d>
        </p:spPr>
      </p:pic>
      <p:sp>
        <p:nvSpPr>
          <p:cNvPr id="3" name="Espace réservé du numéro de diapositive 2">
            <a:extLst>
              <a:ext uri="{FF2B5EF4-FFF2-40B4-BE49-F238E27FC236}">
                <a16:creationId xmlns:a16="http://schemas.microsoft.com/office/drawing/2014/main" id="{030D5789-DF05-B478-1FEC-29D9DD262C70}"/>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5</a:t>
            </a:fld>
            <a:endParaRPr lang="fr-FR" dirty="0">
              <a:ln w="0"/>
              <a:solidFill>
                <a:schemeClr val="tx1"/>
              </a:solidFill>
              <a:effectLst>
                <a:outerShdw blurRad="38100" dist="19050" dir="2700000" algn="tl" rotWithShape="0">
                  <a:schemeClr val="dk1">
                    <a:alpha val="40000"/>
                  </a:schemeClr>
                </a:outerShdw>
              </a:effectLst>
            </a:endParaRPr>
          </a:p>
        </p:txBody>
      </p:sp>
      <p:sp>
        <p:nvSpPr>
          <p:cNvPr id="4" name="Espace réservé du pied de page 3">
            <a:extLst>
              <a:ext uri="{FF2B5EF4-FFF2-40B4-BE49-F238E27FC236}">
                <a16:creationId xmlns:a16="http://schemas.microsoft.com/office/drawing/2014/main" id="{C3B86836-A34C-760C-6E6B-44B3947F3202}"/>
              </a:ext>
            </a:extLst>
          </p:cNvPr>
          <p:cNvSpPr>
            <a:spLocks noGrp="1"/>
          </p:cNvSpPr>
          <p:nvPr>
            <p:ph type="ftr" sz="quarter" idx="11"/>
          </p:nvPr>
        </p:nvSpPr>
        <p:spPr>
          <a:xfrm>
            <a:off x="244288" y="6431226"/>
            <a:ext cx="1187824"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1389624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6917E058-10ED-4BE7-68B4-D8CF397ADD0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296355" y="668867"/>
            <a:ext cx="2221340" cy="60864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re 1">
            <a:extLst>
              <a:ext uri="{FF2B5EF4-FFF2-40B4-BE49-F238E27FC236}">
                <a16:creationId xmlns:a16="http://schemas.microsoft.com/office/drawing/2014/main" id="{989A2E89-9D3F-C6AB-27E3-9D547B1B15AA}"/>
              </a:ext>
            </a:extLst>
          </p:cNvPr>
          <p:cNvSpPr>
            <a:spLocks noGrp="1"/>
          </p:cNvSpPr>
          <p:nvPr>
            <p:ph type="title"/>
          </p:nvPr>
        </p:nvSpPr>
        <p:spPr>
          <a:xfrm>
            <a:off x="603250" y="0"/>
            <a:ext cx="10985500" cy="676273"/>
          </a:xfrm>
        </p:spPr>
        <p:txBody>
          <a:bodyPr>
            <a:noAutofit/>
          </a:bodyPr>
          <a:lstStyle/>
          <a:p>
            <a:r>
              <a:rPr kumimoji="0" lang="fr-FR" sz="3200" b="1" i="0" u="none" strike="noStrike" kern="1200" cap="none" spc="0" normalizeH="0" baseline="0" noProof="0" dirty="0">
                <a:ln>
                  <a:noFill/>
                </a:ln>
                <a:solidFill>
                  <a:srgbClr val="271A38"/>
                </a:solidFill>
                <a:effectLst/>
                <a:uLnTx/>
                <a:uFillTx/>
                <a:latin typeface="Inter"/>
                <a:ea typeface="+mj-ea"/>
                <a:cs typeface="+mj-cs"/>
              </a:rPr>
              <a:t>La visualisation de nos données manquant à l'aide de missingno</a:t>
            </a:r>
            <a:endParaRPr lang="fr-FR" sz="3200" dirty="0"/>
          </a:p>
        </p:txBody>
      </p:sp>
      <p:pic>
        <p:nvPicPr>
          <p:cNvPr id="8" name="Espace réservé du contenu 7">
            <a:extLst>
              <a:ext uri="{FF2B5EF4-FFF2-40B4-BE49-F238E27FC236}">
                <a16:creationId xmlns:a16="http://schemas.microsoft.com/office/drawing/2014/main" id="{4F49727D-3760-A341-9259-16BFA1407EB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11398" y="1490134"/>
            <a:ext cx="6305902" cy="47294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Espace réservé du numéro de diapositive 2">
            <a:extLst>
              <a:ext uri="{FF2B5EF4-FFF2-40B4-BE49-F238E27FC236}">
                <a16:creationId xmlns:a16="http://schemas.microsoft.com/office/drawing/2014/main" id="{1D6CB373-CB03-CA6F-8A63-C6A867BDCF8F}"/>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6</a:t>
            </a:fld>
            <a:endParaRPr lang="fr-FR">
              <a:ln w="0"/>
              <a:solidFill>
                <a:schemeClr val="tx1"/>
              </a:solidFill>
              <a:effectLst>
                <a:outerShdw blurRad="38100" dist="19050" dir="2700000" algn="tl" rotWithShape="0">
                  <a:schemeClr val="dk1">
                    <a:alpha val="40000"/>
                  </a:schemeClr>
                </a:outerShdw>
              </a:effectLst>
            </a:endParaRPr>
          </a:p>
        </p:txBody>
      </p:sp>
      <p:sp>
        <p:nvSpPr>
          <p:cNvPr id="4" name="Espace réservé du pied de page 3">
            <a:extLst>
              <a:ext uri="{FF2B5EF4-FFF2-40B4-BE49-F238E27FC236}">
                <a16:creationId xmlns:a16="http://schemas.microsoft.com/office/drawing/2014/main" id="{C5320D30-BD49-D652-D50E-1C0287D0BCB2}"/>
              </a:ext>
            </a:extLst>
          </p:cNvPr>
          <p:cNvSpPr>
            <a:spLocks noGrp="1"/>
          </p:cNvSpPr>
          <p:nvPr>
            <p:ph type="ftr" sz="quarter" idx="11"/>
          </p:nvPr>
        </p:nvSpPr>
        <p:spPr>
          <a:xfrm>
            <a:off x="340658" y="6356349"/>
            <a:ext cx="1277471"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794094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1CE2F-BA1D-B567-47C1-D4992FC3FE04}"/>
              </a:ext>
            </a:extLst>
          </p:cNvPr>
          <p:cNvSpPr>
            <a:spLocks noGrp="1"/>
          </p:cNvSpPr>
          <p:nvPr>
            <p:ph type="title"/>
          </p:nvPr>
        </p:nvSpPr>
        <p:spPr>
          <a:xfrm>
            <a:off x="1490133" y="468229"/>
            <a:ext cx="9211733" cy="463103"/>
          </a:xfrm>
        </p:spPr>
        <p:txBody>
          <a:bodyPr>
            <a:noAutofit/>
          </a:bodyPr>
          <a:lstStyle/>
          <a:p>
            <a:pPr algn="ctr"/>
            <a:r>
              <a:rPr lang="fr-FR" b="1" dirty="0">
                <a:solidFill>
                  <a:srgbClr val="271A38"/>
                </a:solidFill>
                <a:latin typeface="Inter"/>
              </a:rPr>
              <a:t>Suppression des features pas suffisamment remplies</a:t>
            </a:r>
          </a:p>
        </p:txBody>
      </p:sp>
      <p:pic>
        <p:nvPicPr>
          <p:cNvPr id="6" name="Espace réservé du contenu 5">
            <a:extLst>
              <a:ext uri="{FF2B5EF4-FFF2-40B4-BE49-F238E27FC236}">
                <a16:creationId xmlns:a16="http://schemas.microsoft.com/office/drawing/2014/main" id="{F69EA449-3EB0-F0FB-C16E-30093A826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2196" y="1629039"/>
            <a:ext cx="8999804" cy="3599921"/>
          </a:xfrm>
        </p:spPr>
      </p:pic>
      <p:sp>
        <p:nvSpPr>
          <p:cNvPr id="4" name="Espace réservé du texte 3">
            <a:extLst>
              <a:ext uri="{FF2B5EF4-FFF2-40B4-BE49-F238E27FC236}">
                <a16:creationId xmlns:a16="http://schemas.microsoft.com/office/drawing/2014/main" id="{DFEA3435-9DDB-8764-AB1E-0DBD4B17088E}"/>
              </a:ext>
            </a:extLst>
          </p:cNvPr>
          <p:cNvSpPr>
            <a:spLocks noGrp="1"/>
          </p:cNvSpPr>
          <p:nvPr>
            <p:ph type="body" sz="half" idx="2"/>
          </p:nvPr>
        </p:nvSpPr>
        <p:spPr>
          <a:xfrm>
            <a:off x="296333" y="2634137"/>
            <a:ext cx="3064934" cy="1159934"/>
          </a:xfrm>
        </p:spPr>
        <p:txBody>
          <a:bodyPr/>
          <a:lstStyle/>
          <a:p>
            <a:r>
              <a:rPr lang="fr-FR" dirty="0"/>
              <a:t>Suppression des colonnes avec un pourcentage de plus de 75% de données manquantes </a:t>
            </a:r>
          </a:p>
        </p:txBody>
      </p:sp>
      <p:sp>
        <p:nvSpPr>
          <p:cNvPr id="3" name="Espace réservé du numéro de diapositive 2">
            <a:extLst>
              <a:ext uri="{FF2B5EF4-FFF2-40B4-BE49-F238E27FC236}">
                <a16:creationId xmlns:a16="http://schemas.microsoft.com/office/drawing/2014/main" id="{3CC75AB7-255C-E8FA-0DB3-6C1A68521DA0}"/>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7</a:t>
            </a:fld>
            <a:endParaRPr lang="fr-FR" dirty="0">
              <a:ln w="0"/>
              <a:solidFill>
                <a:schemeClr val="tx1"/>
              </a:solidFill>
              <a:effectLst>
                <a:outerShdw blurRad="38100" dist="19050" dir="2700000" algn="tl" rotWithShape="0">
                  <a:schemeClr val="dk1">
                    <a:alpha val="40000"/>
                  </a:schemeClr>
                </a:outerShdw>
              </a:effectLst>
            </a:endParaRPr>
          </a:p>
        </p:txBody>
      </p:sp>
      <p:sp>
        <p:nvSpPr>
          <p:cNvPr id="5" name="Espace réservé du pied de page 4">
            <a:extLst>
              <a:ext uri="{FF2B5EF4-FFF2-40B4-BE49-F238E27FC236}">
                <a16:creationId xmlns:a16="http://schemas.microsoft.com/office/drawing/2014/main" id="{13D7FDD2-86F6-67C6-1534-CAB5C2CD12C4}"/>
              </a:ext>
            </a:extLst>
          </p:cNvPr>
          <p:cNvSpPr>
            <a:spLocks noGrp="1"/>
          </p:cNvSpPr>
          <p:nvPr>
            <p:ph type="ftr" sz="quarter" idx="11"/>
          </p:nvPr>
        </p:nvSpPr>
        <p:spPr>
          <a:xfrm>
            <a:off x="168088" y="6356349"/>
            <a:ext cx="1465729"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375554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A52B1-1140-4CF3-B365-608F7BE84FFB}"/>
              </a:ext>
            </a:extLst>
          </p:cNvPr>
          <p:cNvSpPr>
            <a:spLocks noGrp="1"/>
          </p:cNvSpPr>
          <p:nvPr>
            <p:ph type="title"/>
          </p:nvPr>
        </p:nvSpPr>
        <p:spPr>
          <a:xfrm>
            <a:off x="1185333" y="153458"/>
            <a:ext cx="10253133" cy="473075"/>
          </a:xfrm>
        </p:spPr>
        <p:txBody>
          <a:bodyPr>
            <a:noAutofit/>
          </a:bodyPr>
          <a:lstStyle/>
          <a:p>
            <a:pPr algn="ctr"/>
            <a:r>
              <a:rPr lang="fr-FR" sz="3200" b="1" dirty="0">
                <a:solidFill>
                  <a:srgbClr val="271A38"/>
                </a:solidFill>
                <a:latin typeface="Inter"/>
              </a:rPr>
              <a:t>Valeurs aberrantes</a:t>
            </a:r>
          </a:p>
        </p:txBody>
      </p:sp>
      <p:pic>
        <p:nvPicPr>
          <p:cNvPr id="5" name="Espace réservé du contenu 4">
            <a:extLst>
              <a:ext uri="{FF2B5EF4-FFF2-40B4-BE49-F238E27FC236}">
                <a16:creationId xmlns:a16="http://schemas.microsoft.com/office/drawing/2014/main" id="{0A49EBE6-03D3-9080-5922-D9DCFD61E53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142067" y="738806"/>
            <a:ext cx="8847666" cy="5898444"/>
          </a:xfrm>
        </p:spPr>
      </p:pic>
      <p:sp>
        <p:nvSpPr>
          <p:cNvPr id="3" name="Espace réservé du numéro de diapositive 2">
            <a:extLst>
              <a:ext uri="{FF2B5EF4-FFF2-40B4-BE49-F238E27FC236}">
                <a16:creationId xmlns:a16="http://schemas.microsoft.com/office/drawing/2014/main" id="{2FA375A4-4F9F-9AE4-F44E-608651E5AFB2}"/>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8</a:t>
            </a:fld>
            <a:endParaRPr lang="fr-FR">
              <a:ln w="0"/>
              <a:solidFill>
                <a:schemeClr val="tx1"/>
              </a:solidFill>
              <a:effectLst>
                <a:outerShdw blurRad="38100" dist="19050" dir="2700000" algn="tl" rotWithShape="0">
                  <a:schemeClr val="dk1">
                    <a:alpha val="40000"/>
                  </a:schemeClr>
                </a:outerShdw>
              </a:effectLst>
            </a:endParaRPr>
          </a:p>
        </p:txBody>
      </p:sp>
      <p:sp>
        <p:nvSpPr>
          <p:cNvPr id="4" name="Espace réservé du pied de page 3">
            <a:extLst>
              <a:ext uri="{FF2B5EF4-FFF2-40B4-BE49-F238E27FC236}">
                <a16:creationId xmlns:a16="http://schemas.microsoft.com/office/drawing/2014/main" id="{830BEF02-D41E-DD22-5131-1A49A820E499}"/>
              </a:ext>
            </a:extLst>
          </p:cNvPr>
          <p:cNvSpPr>
            <a:spLocks noGrp="1"/>
          </p:cNvSpPr>
          <p:nvPr>
            <p:ph type="ftr" sz="quarter" idx="11"/>
          </p:nvPr>
        </p:nvSpPr>
        <p:spPr>
          <a:xfrm>
            <a:off x="474880" y="6356349"/>
            <a:ext cx="1420906"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461128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DEDA6-3C9B-DCA5-9D04-3B36B8C8ECF0}"/>
              </a:ext>
            </a:extLst>
          </p:cNvPr>
          <p:cNvSpPr>
            <a:spLocks noGrp="1"/>
          </p:cNvSpPr>
          <p:nvPr>
            <p:ph type="title"/>
          </p:nvPr>
        </p:nvSpPr>
        <p:spPr>
          <a:xfrm>
            <a:off x="541601" y="288262"/>
            <a:ext cx="10946869" cy="792427"/>
          </a:xfrm>
        </p:spPr>
        <p:txBody>
          <a:bodyPr>
            <a:noAutofit/>
          </a:bodyPr>
          <a:lstStyle/>
          <a:p>
            <a:pPr algn="ctr"/>
            <a:r>
              <a:rPr lang="fr-FR" sz="3200" b="1" dirty="0">
                <a:solidFill>
                  <a:srgbClr val="271A38"/>
                </a:solidFill>
                <a:latin typeface="Inter"/>
              </a:rPr>
              <a:t>Traitement des valeurs aberrantes par la méthode des interquartiles</a:t>
            </a:r>
          </a:p>
        </p:txBody>
      </p:sp>
      <p:sp>
        <p:nvSpPr>
          <p:cNvPr id="3" name="Espace réservé du texte 2">
            <a:extLst>
              <a:ext uri="{FF2B5EF4-FFF2-40B4-BE49-F238E27FC236}">
                <a16:creationId xmlns:a16="http://schemas.microsoft.com/office/drawing/2014/main" id="{BCC20B63-CF7A-8C92-BB8D-B6D13A79F470}"/>
              </a:ext>
            </a:extLst>
          </p:cNvPr>
          <p:cNvSpPr>
            <a:spLocks noGrp="1"/>
          </p:cNvSpPr>
          <p:nvPr>
            <p:ph type="body" idx="1"/>
          </p:nvPr>
        </p:nvSpPr>
        <p:spPr>
          <a:xfrm>
            <a:off x="1447801" y="1327022"/>
            <a:ext cx="4007907" cy="295144"/>
          </a:xfrm>
        </p:spPr>
        <p:txBody>
          <a:bodyPr>
            <a:normAutofit fontScale="92500" lnSpcReduction="20000"/>
          </a:bodyPr>
          <a:lstStyle/>
          <a:p>
            <a:r>
              <a:rPr lang="fr-FR" sz="1800" dirty="0">
                <a:solidFill>
                  <a:srgbClr val="000000"/>
                </a:solidFill>
                <a:latin typeface="Helvetica Neue"/>
              </a:rPr>
              <a:t>Représentation avant traitement</a:t>
            </a:r>
          </a:p>
        </p:txBody>
      </p:sp>
      <p:pic>
        <p:nvPicPr>
          <p:cNvPr id="8" name="Espace réservé du contenu 7">
            <a:extLst>
              <a:ext uri="{FF2B5EF4-FFF2-40B4-BE49-F238E27FC236}">
                <a16:creationId xmlns:a16="http://schemas.microsoft.com/office/drawing/2014/main" id="{00AE56E4-FB41-DC8D-140E-AFD68C502A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202" y="1598477"/>
            <a:ext cx="5235834" cy="5250557"/>
          </a:xfrm>
        </p:spPr>
      </p:pic>
      <p:sp>
        <p:nvSpPr>
          <p:cNvPr id="5" name="Espace réservé du texte 4">
            <a:extLst>
              <a:ext uri="{FF2B5EF4-FFF2-40B4-BE49-F238E27FC236}">
                <a16:creationId xmlns:a16="http://schemas.microsoft.com/office/drawing/2014/main" id="{EC8FE36D-60FC-3447-1276-C0AA7E6BA0E2}"/>
              </a:ext>
            </a:extLst>
          </p:cNvPr>
          <p:cNvSpPr>
            <a:spLocks noGrp="1"/>
          </p:cNvSpPr>
          <p:nvPr>
            <p:ph type="body" sz="quarter" idx="3"/>
          </p:nvPr>
        </p:nvSpPr>
        <p:spPr>
          <a:xfrm>
            <a:off x="6905626" y="1239174"/>
            <a:ext cx="4157135" cy="359303"/>
          </a:xfrm>
        </p:spPr>
        <p:txBody>
          <a:bodyPr>
            <a:normAutofit fontScale="92500" lnSpcReduction="20000"/>
          </a:bodyPr>
          <a:lstStyle/>
          <a:p>
            <a:r>
              <a:rPr lang="fr-FR" sz="1800" dirty="0">
                <a:solidFill>
                  <a:srgbClr val="000000"/>
                </a:solidFill>
                <a:latin typeface="Helvetica Neue"/>
              </a:rPr>
              <a:t>Représentation après traitement</a:t>
            </a:r>
          </a:p>
        </p:txBody>
      </p:sp>
      <p:pic>
        <p:nvPicPr>
          <p:cNvPr id="10" name="Espace réservé du contenu 9">
            <a:extLst>
              <a:ext uri="{FF2B5EF4-FFF2-40B4-BE49-F238E27FC236}">
                <a16:creationId xmlns:a16="http://schemas.microsoft.com/office/drawing/2014/main" id="{BBEB84C6-90CE-486E-7BBD-889C6B29152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96000" y="1622166"/>
            <a:ext cx="5235834" cy="5235834"/>
          </a:xfrm>
        </p:spPr>
      </p:pic>
      <p:sp>
        <p:nvSpPr>
          <p:cNvPr id="4" name="Espace réservé du numéro de diapositive 3">
            <a:extLst>
              <a:ext uri="{FF2B5EF4-FFF2-40B4-BE49-F238E27FC236}">
                <a16:creationId xmlns:a16="http://schemas.microsoft.com/office/drawing/2014/main" id="{4A2B56CA-193E-00D1-E489-C6E0960DE80E}"/>
              </a:ext>
            </a:extLst>
          </p:cNvPr>
          <p:cNvSpPr>
            <a:spLocks noGrp="1"/>
          </p:cNvSpPr>
          <p:nvPr>
            <p:ph type="sldNum" sz="quarter" idx="12"/>
          </p:nvPr>
        </p:nvSpPr>
        <p:spPr/>
        <p:txBody>
          <a:bodyPr/>
          <a:lstStyle/>
          <a:p>
            <a:fld id="{3EEFA69A-2DE3-48CD-85DB-9708BB7A9E7B}" type="slidenum">
              <a:rPr lang="fr-FR" smtClean="0">
                <a:ln w="0"/>
                <a:solidFill>
                  <a:schemeClr val="tx1"/>
                </a:solidFill>
                <a:effectLst>
                  <a:outerShdw blurRad="38100" dist="19050" dir="2700000" algn="tl" rotWithShape="0">
                    <a:schemeClr val="dk1">
                      <a:alpha val="40000"/>
                    </a:schemeClr>
                  </a:outerShdw>
                </a:effectLst>
              </a:rPr>
              <a:t>9</a:t>
            </a:fld>
            <a:endParaRPr lang="fr-FR" dirty="0">
              <a:ln w="0"/>
              <a:solidFill>
                <a:schemeClr val="tx1"/>
              </a:solidFill>
              <a:effectLst>
                <a:outerShdw blurRad="38100" dist="19050" dir="2700000" algn="tl" rotWithShape="0">
                  <a:schemeClr val="dk1">
                    <a:alpha val="40000"/>
                  </a:schemeClr>
                </a:outerShdw>
              </a:effectLst>
            </a:endParaRPr>
          </a:p>
        </p:txBody>
      </p:sp>
      <p:sp>
        <p:nvSpPr>
          <p:cNvPr id="6" name="Espace réservé du pied de page 5">
            <a:extLst>
              <a:ext uri="{FF2B5EF4-FFF2-40B4-BE49-F238E27FC236}">
                <a16:creationId xmlns:a16="http://schemas.microsoft.com/office/drawing/2014/main" id="{8CD709BC-ABD4-C5EE-AB09-C303BBDA7E45}"/>
              </a:ext>
            </a:extLst>
          </p:cNvPr>
          <p:cNvSpPr>
            <a:spLocks noGrp="1"/>
          </p:cNvSpPr>
          <p:nvPr>
            <p:ph type="ftr" sz="quarter" idx="11"/>
          </p:nvPr>
        </p:nvSpPr>
        <p:spPr>
          <a:xfrm>
            <a:off x="367553" y="6356350"/>
            <a:ext cx="1528482" cy="365125"/>
          </a:xfrm>
        </p:spPr>
        <p:txBody>
          <a:bodyPr/>
          <a:lstStyle/>
          <a:p>
            <a:r>
              <a:rPr lang="fr-FR" dirty="0">
                <a:ln w="0"/>
                <a:solidFill>
                  <a:schemeClr val="tx1"/>
                </a:solidFill>
                <a:effectLst>
                  <a:outerShdw blurRad="38100" dist="19050" dir="2700000" algn="tl" rotWithShape="0">
                    <a:schemeClr val="dk1">
                      <a:alpha val="40000"/>
                    </a:schemeClr>
                  </a:outerShdw>
                </a:effectLst>
              </a:rPr>
              <a:t>TIDIANE Barry</a:t>
            </a:r>
          </a:p>
        </p:txBody>
      </p:sp>
    </p:spTree>
    <p:extLst>
      <p:ext uri="{BB962C8B-B14F-4D97-AF65-F5344CB8AC3E}">
        <p14:creationId xmlns:p14="http://schemas.microsoft.com/office/powerpoint/2010/main" val="41404203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1796</Words>
  <Application>Microsoft Office PowerPoint</Application>
  <PresentationFormat>Grand écran</PresentationFormat>
  <Paragraphs>206</Paragraphs>
  <Slides>31</Slides>
  <Notes>10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31</vt:i4>
      </vt:variant>
    </vt:vector>
  </HeadingPairs>
  <TitlesOfParts>
    <vt:vector size="43" baseType="lpstr">
      <vt:lpstr>Arial</vt:lpstr>
      <vt:lpstr>Arial</vt:lpstr>
      <vt:lpstr>Calibri</vt:lpstr>
      <vt:lpstr>Calibri Light</vt:lpstr>
      <vt:lpstr>Helvetica Neue</vt:lpstr>
      <vt:lpstr>Inter</vt:lpstr>
      <vt:lpstr>Segoe UI</vt:lpstr>
      <vt:lpstr>Söhne</vt:lpstr>
      <vt:lpstr>source-serif-pro</vt:lpstr>
      <vt:lpstr>Ubuntu</vt:lpstr>
      <vt:lpstr>Wingdings</vt:lpstr>
      <vt:lpstr>Thème Office</vt:lpstr>
      <vt:lpstr>Concevez une application au service de la santé publique </vt:lpstr>
      <vt:lpstr>Une idée d’application</vt:lpstr>
      <vt:lpstr>SOMMAIRE</vt:lpstr>
      <vt:lpstr>Première étape : Nettoyage de données</vt:lpstr>
      <vt:lpstr>Filtrage des features</vt:lpstr>
      <vt:lpstr>La visualisation de nos données manquant à l'aide de missingno</vt:lpstr>
      <vt:lpstr>Suppression des features pas suffisamment remplies</vt:lpstr>
      <vt:lpstr>Valeurs aberrantes</vt:lpstr>
      <vt:lpstr>Traitement des valeurs aberrantes par la méthode des interquartiles</vt:lpstr>
      <vt:lpstr>Approche métier pour traiter les valeurs aberrantes</vt:lpstr>
      <vt:lpstr>Imputation des valeurs manquantes</vt:lpstr>
      <vt:lpstr>Imputation simple</vt:lpstr>
      <vt:lpstr>Utilisation de la méthode KNN sur le nutritionGrade</vt:lpstr>
      <vt:lpstr>Taux de remplissage après imputations</vt:lpstr>
      <vt:lpstr>Deuxième partie : Analyse exploratoire</vt:lpstr>
      <vt:lpstr>Analyse univariée</vt:lpstr>
      <vt:lpstr>Features numériques</vt:lpstr>
      <vt:lpstr>Exemple de représentation distribution de variables quantitatives</vt:lpstr>
      <vt:lpstr>Features catégorielles</vt:lpstr>
      <vt:lpstr>Exemple de représentation distribution de variables catégorielles</vt:lpstr>
      <vt:lpstr>Analyse bivariée </vt:lpstr>
      <vt:lpstr>Features numériques</vt:lpstr>
      <vt:lpstr>La visualisation des variables qui sont le plus corrélées à l'aide de la fonction pairplot</vt:lpstr>
      <vt:lpstr>Feature numérique / feature catégorielle</vt:lpstr>
      <vt:lpstr>Analyse multivariée </vt:lpstr>
      <vt:lpstr>Analyse en composantes principales : ACP</vt:lpstr>
      <vt:lpstr>Les composantes</vt:lpstr>
      <vt:lpstr>Le cercle des corrélations</vt:lpstr>
      <vt:lpstr>ANOVA</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Barry Tidiane</dc:creator>
  <cp:lastModifiedBy>Barry Tidiane</cp:lastModifiedBy>
  <cp:revision>37</cp:revision>
  <dcterms:created xsi:type="dcterms:W3CDTF">2023-02-09T14:32:38Z</dcterms:created>
  <dcterms:modified xsi:type="dcterms:W3CDTF">2023-03-22T20:51:30Z</dcterms:modified>
</cp:coreProperties>
</file>